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sldIdLst>
    <p:sldId id="369" r:id="rId2"/>
    <p:sldId id="324" r:id="rId3"/>
    <p:sldId id="352" r:id="rId4"/>
    <p:sldId id="364" r:id="rId5"/>
    <p:sldId id="350" r:id="rId6"/>
    <p:sldId id="376" r:id="rId7"/>
    <p:sldId id="377" r:id="rId8"/>
    <p:sldId id="378" r:id="rId9"/>
    <p:sldId id="351" r:id="rId10"/>
    <p:sldId id="349" r:id="rId11"/>
    <p:sldId id="372" r:id="rId12"/>
    <p:sldId id="375" r:id="rId13"/>
    <p:sldId id="374" r:id="rId14"/>
    <p:sldId id="367" r:id="rId15"/>
    <p:sldId id="348" r:id="rId16"/>
    <p:sldId id="327" r:id="rId17"/>
    <p:sldId id="362" r:id="rId18"/>
    <p:sldId id="373" r:id="rId19"/>
    <p:sldId id="363" r:id="rId20"/>
    <p:sldId id="360" r:id="rId21"/>
    <p:sldId id="361" r:id="rId22"/>
  </p:sldIdLst>
  <p:sldSz cx="9144000" cy="6858000" type="screen4x3"/>
  <p:notesSz cx="7010400"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031"/>
    <a:srgbClr val="002855"/>
    <a:srgbClr val="E2D6B5"/>
    <a:srgbClr val="F6E8D8"/>
    <a:srgbClr val="E3E0C7"/>
    <a:srgbClr val="CBB98D"/>
    <a:srgbClr val="D6D2BC"/>
    <a:srgbClr val="DFE6C2"/>
    <a:srgbClr val="9C9C74"/>
    <a:srgbClr val="03A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49" autoAdjust="0"/>
  </p:normalViewPr>
  <p:slideViewPr>
    <p:cSldViewPr snapToGrid="0" snapToObjects="1">
      <p:cViewPr varScale="1">
        <p:scale>
          <a:sx n="115" d="100"/>
          <a:sy n="115" d="100"/>
        </p:scale>
        <p:origin x="2232"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11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3"/>
            <a:ext cx="3037840" cy="461169"/>
          </a:xfrm>
          <a:prstGeom prst="rect">
            <a:avLst/>
          </a:prstGeom>
        </p:spPr>
        <p:txBody>
          <a:bodyPr vert="horz" lIns="91440" tIns="45720" rIns="91440" bIns="45720" rtlCol="0"/>
          <a:lstStyle>
            <a:lvl1pPr algn="r">
              <a:defRPr sz="1200"/>
            </a:lvl1pPr>
          </a:lstStyle>
          <a:p>
            <a:fld id="{0C09295F-90D8-0B49-9E2A-76B76C1BE393}" type="datetimeFigureOut">
              <a:rPr lang="en-US" smtClean="0"/>
              <a:t>11/29/2021</a:t>
            </a:fld>
            <a:endParaRPr lang="en-US"/>
          </a:p>
        </p:txBody>
      </p:sp>
      <p:sp>
        <p:nvSpPr>
          <p:cNvPr id="4" name="Slide Image Placeholder 3"/>
          <p:cNvSpPr>
            <a:spLocks noGrp="1" noRot="1" noChangeAspect="1"/>
          </p:cNvSpPr>
          <p:nvPr>
            <p:ph type="sldImg" idx="2"/>
          </p:nvPr>
        </p:nvSpPr>
        <p:spPr>
          <a:xfrm>
            <a:off x="1200150" y="692150"/>
            <a:ext cx="4610100" cy="3457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1106"/>
            <a:ext cx="5608320" cy="415051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9"/>
            <a:ext cx="3037840" cy="4611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9"/>
            <a:ext cx="3037840" cy="461169"/>
          </a:xfrm>
          <a:prstGeom prst="rect">
            <a:avLst/>
          </a:prstGeom>
        </p:spPr>
        <p:txBody>
          <a:bodyPr vert="horz" lIns="91440" tIns="45720" rIns="91440" bIns="45720" rtlCol="0" anchor="b"/>
          <a:lstStyle>
            <a:lvl1pPr algn="r">
              <a:defRPr sz="1200"/>
            </a:lvl1pPr>
          </a:lstStyle>
          <a:p>
            <a:fld id="{77511107-304A-4343-B040-E696A4074598}" type="slidenum">
              <a:rPr lang="en-US" smtClean="0"/>
              <a:t>‹#›</a:t>
            </a:fld>
            <a:endParaRPr lang="en-US"/>
          </a:p>
        </p:txBody>
      </p:sp>
    </p:spTree>
    <p:extLst>
      <p:ext uri="{BB962C8B-B14F-4D97-AF65-F5344CB8AC3E}">
        <p14:creationId xmlns:p14="http://schemas.microsoft.com/office/powerpoint/2010/main" val="21631164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11107-304A-4343-B040-E696A4074598}" type="slidenum">
              <a:rPr lang="en-US" smtClean="0"/>
              <a:t>1</a:t>
            </a:fld>
            <a:endParaRPr lang="en-US" dirty="0"/>
          </a:p>
        </p:txBody>
      </p:sp>
    </p:spTree>
    <p:extLst>
      <p:ext uri="{BB962C8B-B14F-4D97-AF65-F5344CB8AC3E}">
        <p14:creationId xmlns:p14="http://schemas.microsoft.com/office/powerpoint/2010/main" val="1902407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10</a:t>
            </a:fld>
            <a:endParaRPr lang="en-US"/>
          </a:p>
        </p:txBody>
      </p:sp>
    </p:spTree>
    <p:extLst>
      <p:ext uri="{BB962C8B-B14F-4D97-AF65-F5344CB8AC3E}">
        <p14:creationId xmlns:p14="http://schemas.microsoft.com/office/powerpoint/2010/main" val="1013355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11</a:t>
            </a:fld>
            <a:endParaRPr lang="en-US"/>
          </a:p>
        </p:txBody>
      </p:sp>
    </p:spTree>
    <p:extLst>
      <p:ext uri="{BB962C8B-B14F-4D97-AF65-F5344CB8AC3E}">
        <p14:creationId xmlns:p14="http://schemas.microsoft.com/office/powerpoint/2010/main" val="4053879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12</a:t>
            </a:fld>
            <a:endParaRPr lang="en-US"/>
          </a:p>
        </p:txBody>
      </p:sp>
    </p:spTree>
    <p:extLst>
      <p:ext uri="{BB962C8B-B14F-4D97-AF65-F5344CB8AC3E}">
        <p14:creationId xmlns:p14="http://schemas.microsoft.com/office/powerpoint/2010/main" val="3807896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13</a:t>
            </a:fld>
            <a:endParaRPr lang="en-US"/>
          </a:p>
        </p:txBody>
      </p:sp>
    </p:spTree>
    <p:extLst>
      <p:ext uri="{BB962C8B-B14F-4D97-AF65-F5344CB8AC3E}">
        <p14:creationId xmlns:p14="http://schemas.microsoft.com/office/powerpoint/2010/main" val="1920808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14</a:t>
            </a:fld>
            <a:endParaRPr lang="en-US"/>
          </a:p>
        </p:txBody>
      </p:sp>
    </p:spTree>
    <p:extLst>
      <p:ext uri="{BB962C8B-B14F-4D97-AF65-F5344CB8AC3E}">
        <p14:creationId xmlns:p14="http://schemas.microsoft.com/office/powerpoint/2010/main" val="386200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11107-304A-4343-B040-E696A4074598}" type="slidenum">
              <a:rPr lang="en-US" smtClean="0"/>
              <a:t>15</a:t>
            </a:fld>
            <a:endParaRPr lang="en-US"/>
          </a:p>
        </p:txBody>
      </p:sp>
    </p:spTree>
    <p:extLst>
      <p:ext uri="{BB962C8B-B14F-4D97-AF65-F5344CB8AC3E}">
        <p14:creationId xmlns:p14="http://schemas.microsoft.com/office/powerpoint/2010/main" val="4185307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11107-304A-4343-B040-E696A4074598}" type="slidenum">
              <a:rPr lang="en-US" smtClean="0"/>
              <a:t>16</a:t>
            </a:fld>
            <a:endParaRPr lang="en-US"/>
          </a:p>
        </p:txBody>
      </p:sp>
    </p:spTree>
    <p:extLst>
      <p:ext uri="{BB962C8B-B14F-4D97-AF65-F5344CB8AC3E}">
        <p14:creationId xmlns:p14="http://schemas.microsoft.com/office/powerpoint/2010/main" val="1595778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11107-304A-4343-B040-E696A4074598}" type="slidenum">
              <a:rPr lang="en-US" smtClean="0"/>
              <a:t>17</a:t>
            </a:fld>
            <a:endParaRPr lang="en-US"/>
          </a:p>
        </p:txBody>
      </p:sp>
    </p:spTree>
    <p:extLst>
      <p:ext uri="{BB962C8B-B14F-4D97-AF65-F5344CB8AC3E}">
        <p14:creationId xmlns:p14="http://schemas.microsoft.com/office/powerpoint/2010/main" val="1886702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11107-304A-4343-B040-E696A4074598}" type="slidenum">
              <a:rPr lang="en-US" smtClean="0"/>
              <a:t>18</a:t>
            </a:fld>
            <a:endParaRPr lang="en-US"/>
          </a:p>
        </p:txBody>
      </p:sp>
    </p:spTree>
    <p:extLst>
      <p:ext uri="{BB962C8B-B14F-4D97-AF65-F5344CB8AC3E}">
        <p14:creationId xmlns:p14="http://schemas.microsoft.com/office/powerpoint/2010/main" val="635758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11107-304A-4343-B040-E696A4074598}" type="slidenum">
              <a:rPr lang="en-US" smtClean="0"/>
              <a:t>19</a:t>
            </a:fld>
            <a:endParaRPr lang="en-US"/>
          </a:p>
        </p:txBody>
      </p:sp>
    </p:spTree>
    <p:extLst>
      <p:ext uri="{BB962C8B-B14F-4D97-AF65-F5344CB8AC3E}">
        <p14:creationId xmlns:p14="http://schemas.microsoft.com/office/powerpoint/2010/main" val="45307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11107-304A-4343-B040-E696A4074598}" type="slidenum">
              <a:rPr lang="en-US" smtClean="0"/>
              <a:t>2</a:t>
            </a:fld>
            <a:endParaRPr lang="en-US"/>
          </a:p>
        </p:txBody>
      </p:sp>
    </p:spTree>
    <p:extLst>
      <p:ext uri="{BB962C8B-B14F-4D97-AF65-F5344CB8AC3E}">
        <p14:creationId xmlns:p14="http://schemas.microsoft.com/office/powerpoint/2010/main" val="3675728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11107-304A-4343-B040-E696A4074598}" type="slidenum">
              <a:rPr lang="en-US" smtClean="0"/>
              <a:t>20</a:t>
            </a:fld>
            <a:endParaRPr lang="en-US"/>
          </a:p>
        </p:txBody>
      </p:sp>
    </p:spTree>
    <p:extLst>
      <p:ext uri="{BB962C8B-B14F-4D97-AF65-F5344CB8AC3E}">
        <p14:creationId xmlns:p14="http://schemas.microsoft.com/office/powerpoint/2010/main" val="1120600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11107-304A-4343-B040-E696A4074598}" type="slidenum">
              <a:rPr lang="en-US" smtClean="0"/>
              <a:t>21</a:t>
            </a:fld>
            <a:endParaRPr lang="en-US"/>
          </a:p>
        </p:txBody>
      </p:sp>
    </p:spTree>
    <p:extLst>
      <p:ext uri="{BB962C8B-B14F-4D97-AF65-F5344CB8AC3E}">
        <p14:creationId xmlns:p14="http://schemas.microsoft.com/office/powerpoint/2010/main" val="322268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11107-304A-4343-B040-E696A4074598}" type="slidenum">
              <a:rPr lang="en-US" smtClean="0"/>
              <a:t>3</a:t>
            </a:fld>
            <a:endParaRPr lang="en-US" dirty="0"/>
          </a:p>
        </p:txBody>
      </p:sp>
    </p:spTree>
    <p:extLst>
      <p:ext uri="{BB962C8B-B14F-4D97-AF65-F5344CB8AC3E}">
        <p14:creationId xmlns:p14="http://schemas.microsoft.com/office/powerpoint/2010/main" val="3314321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7511107-304A-4343-B040-E696A4074598}" type="slidenum">
              <a:rPr lang="en-US" smtClean="0"/>
              <a:t>4</a:t>
            </a:fld>
            <a:endParaRPr lang="en-US"/>
          </a:p>
        </p:txBody>
      </p:sp>
    </p:spTree>
    <p:extLst>
      <p:ext uri="{BB962C8B-B14F-4D97-AF65-F5344CB8AC3E}">
        <p14:creationId xmlns:p14="http://schemas.microsoft.com/office/powerpoint/2010/main" val="3875429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5</a:t>
            </a:fld>
            <a:endParaRPr lang="en-US"/>
          </a:p>
        </p:txBody>
      </p:sp>
    </p:spTree>
    <p:extLst>
      <p:ext uri="{BB962C8B-B14F-4D97-AF65-F5344CB8AC3E}">
        <p14:creationId xmlns:p14="http://schemas.microsoft.com/office/powerpoint/2010/main" val="348260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6</a:t>
            </a:fld>
            <a:endParaRPr lang="en-US"/>
          </a:p>
        </p:txBody>
      </p:sp>
    </p:spTree>
    <p:extLst>
      <p:ext uri="{BB962C8B-B14F-4D97-AF65-F5344CB8AC3E}">
        <p14:creationId xmlns:p14="http://schemas.microsoft.com/office/powerpoint/2010/main" val="371870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7</a:t>
            </a:fld>
            <a:endParaRPr lang="en-US"/>
          </a:p>
        </p:txBody>
      </p:sp>
    </p:spTree>
    <p:extLst>
      <p:ext uri="{BB962C8B-B14F-4D97-AF65-F5344CB8AC3E}">
        <p14:creationId xmlns:p14="http://schemas.microsoft.com/office/powerpoint/2010/main" val="3704752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8</a:t>
            </a:fld>
            <a:endParaRPr lang="en-US"/>
          </a:p>
        </p:txBody>
      </p:sp>
    </p:spTree>
    <p:extLst>
      <p:ext uri="{BB962C8B-B14F-4D97-AF65-F5344CB8AC3E}">
        <p14:creationId xmlns:p14="http://schemas.microsoft.com/office/powerpoint/2010/main" val="2882681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77511107-304A-4343-B040-E696A4074598}" type="slidenum">
              <a:rPr lang="en-US" smtClean="0"/>
              <a:t>9</a:t>
            </a:fld>
            <a:endParaRPr lang="en-US"/>
          </a:p>
        </p:txBody>
      </p:sp>
    </p:spTree>
    <p:extLst>
      <p:ext uri="{BB962C8B-B14F-4D97-AF65-F5344CB8AC3E}">
        <p14:creationId xmlns:p14="http://schemas.microsoft.com/office/powerpoint/2010/main" val="129384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F6CE87-80FE-4436-BCBA-CF92EDA3955A}"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113794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BFD1C-E6EF-49F9-B55A-412E6A349B5A}"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2503372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464A13-06DE-4776-B00C-ECF2C2C72591}"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78565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D897ED-744F-4F1C-AD0C-D25DE0B37970}"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155235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E758D5-728B-4173-9797-0AD6827FBDEB}" type="datetime1">
              <a:rPr lang="en-US" smtClean="0"/>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3460314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A5C34C-3ED1-49B2-920E-02227723F21B}"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3262067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D31323-B7D1-482B-8646-B7B11515C39E}" type="datetime1">
              <a:rPr lang="en-US" smtClean="0"/>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403052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F9B126-30A2-4DEF-A3BB-63D88515EB38}" type="datetime1">
              <a:rPr lang="en-US" smtClean="0"/>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4272685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93A49-B881-4202-B636-9CE65DAEBDAA}" type="datetime1">
              <a:rPr lang="en-US" smtClean="0"/>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2667770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41C225-D209-4627-AB6D-CE24247A461C}"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336508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101A98-940A-4B90-A38E-504E85B3F522}" type="datetime1">
              <a:rPr lang="en-US" smtClean="0"/>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C66801-D8C3-D34B-9DCD-F7E9EF1A344D}" type="slidenum">
              <a:rPr lang="en-US" smtClean="0"/>
              <a:t>‹#›</a:t>
            </a:fld>
            <a:endParaRPr lang="en-US"/>
          </a:p>
        </p:txBody>
      </p:sp>
    </p:spTree>
    <p:extLst>
      <p:ext uri="{BB962C8B-B14F-4D97-AF65-F5344CB8AC3E}">
        <p14:creationId xmlns:p14="http://schemas.microsoft.com/office/powerpoint/2010/main" val="6968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83EA-83BB-41B4-AC49-5B30F0BE2197}" type="datetime1">
              <a:rPr lang="en-US" smtClean="0"/>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C66801-D8C3-D34B-9DCD-F7E9EF1A344D}" type="slidenum">
              <a:rPr lang="en-US" smtClean="0"/>
              <a:t>‹#›</a:t>
            </a:fld>
            <a:endParaRPr lang="en-US"/>
          </a:p>
        </p:txBody>
      </p:sp>
    </p:spTree>
    <p:extLst>
      <p:ext uri="{BB962C8B-B14F-4D97-AF65-F5344CB8AC3E}">
        <p14:creationId xmlns:p14="http://schemas.microsoft.com/office/powerpoint/2010/main" val="3520732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package" Target="../embeddings/Microsoft_Excel_Worksheet.xlsx"/><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package" Target="../embeddings/Microsoft_Excel_Worksheet1.xlsx"/><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mmauro@bbmetr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mailto:kcoyle@bbmetro.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V="1">
            <a:off x="0" y="5658480"/>
            <a:ext cx="9143999" cy="45719"/>
          </a:xfrm>
          <a:prstGeom prst="rect">
            <a:avLst/>
          </a:prstGeom>
          <a:solidFill>
            <a:srgbClr val="BA20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BB98D"/>
              </a:solidFill>
            </a:endParaRPr>
          </a:p>
        </p:txBody>
      </p:sp>
      <p:sp>
        <p:nvSpPr>
          <p:cNvPr id="18" name="Rectangle 17"/>
          <p:cNvSpPr/>
          <p:nvPr/>
        </p:nvSpPr>
        <p:spPr>
          <a:xfrm>
            <a:off x="0" y="0"/>
            <a:ext cx="9143999" cy="3131812"/>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5"/>
          <p:cNvSpPr txBox="1">
            <a:spLocks/>
          </p:cNvSpPr>
          <p:nvPr/>
        </p:nvSpPr>
        <p:spPr>
          <a:xfrm>
            <a:off x="1658483" y="495417"/>
            <a:ext cx="7288454" cy="1589304"/>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spc="-150" dirty="0">
                <a:solidFill>
                  <a:schemeClr val="bg1"/>
                </a:solidFill>
                <a:latin typeface="Helvetica LT Std Cond"/>
                <a:cs typeface="Helvetica LT Std Cond"/>
              </a:rPr>
              <a:t>Overview of Health Benefit Options</a:t>
            </a:r>
          </a:p>
          <a:p>
            <a:pPr>
              <a:lnSpc>
                <a:spcPct val="80000"/>
              </a:lnSpc>
            </a:pPr>
            <a:endParaRPr lang="en-US" sz="3200" spc="-150" dirty="0">
              <a:solidFill>
                <a:schemeClr val="bg1"/>
              </a:solidFill>
              <a:latin typeface="Helvetica LT Std Cond"/>
              <a:cs typeface="Helvetica LT Std Cond"/>
            </a:endParaRPr>
          </a:p>
          <a:p>
            <a:pPr>
              <a:lnSpc>
                <a:spcPct val="110000"/>
              </a:lnSpc>
            </a:pPr>
            <a:r>
              <a:rPr lang="en-US" sz="3200" spc="-150" dirty="0">
                <a:solidFill>
                  <a:schemeClr val="bg1"/>
                </a:solidFill>
                <a:latin typeface="Helvetica LT Std Cond"/>
                <a:cs typeface="Helvetica LT Std Cond"/>
              </a:rPr>
              <a:t>Gloucester City </a:t>
            </a:r>
          </a:p>
          <a:p>
            <a:pPr>
              <a:lnSpc>
                <a:spcPct val="110000"/>
              </a:lnSpc>
            </a:pPr>
            <a:r>
              <a:rPr lang="en-US" sz="3200" spc="-150" dirty="0">
                <a:solidFill>
                  <a:schemeClr val="bg1"/>
                </a:solidFill>
                <a:latin typeface="Helvetica LT Std Cond"/>
                <a:cs typeface="Helvetica LT Std Cond"/>
              </a:rPr>
              <a:t>Public Schools</a:t>
            </a:r>
          </a:p>
        </p:txBody>
      </p:sp>
      <p:sp>
        <p:nvSpPr>
          <p:cNvPr id="20" name="Subtitle 16"/>
          <p:cNvSpPr txBox="1">
            <a:spLocks/>
          </p:cNvSpPr>
          <p:nvPr/>
        </p:nvSpPr>
        <p:spPr>
          <a:xfrm>
            <a:off x="2173608" y="1692331"/>
            <a:ext cx="6386034" cy="86226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4800" dirty="0">
              <a:solidFill>
                <a:schemeClr val="bg1"/>
              </a:solidFill>
              <a:latin typeface="Helvetica LT Std Cond"/>
              <a:cs typeface="Helvetica LT Std Cond"/>
            </a:endParaRPr>
          </a:p>
          <a:p>
            <a:pPr marL="0" indent="0" algn="r">
              <a:buNone/>
            </a:pPr>
            <a:r>
              <a:rPr lang="en-US" sz="8000" dirty="0">
                <a:solidFill>
                  <a:schemeClr val="bg1"/>
                </a:solidFill>
                <a:latin typeface="Helvetica LT Std Cond"/>
                <a:cs typeface="Helvetica LT Std Cond"/>
              </a:rPr>
              <a:t>                                                    </a:t>
            </a:r>
          </a:p>
          <a:p>
            <a:pPr marL="0" indent="0" algn="r">
              <a:buNone/>
            </a:pPr>
            <a:r>
              <a:rPr lang="en-US" sz="8000" dirty="0">
                <a:solidFill>
                  <a:schemeClr val="bg1"/>
                </a:solidFill>
                <a:latin typeface="Helvetica LT Std Cond"/>
                <a:cs typeface="Helvetica LT Std Cond"/>
              </a:rPr>
              <a:t>  </a:t>
            </a:r>
            <a:r>
              <a:rPr lang="en-US" sz="7200" dirty="0">
                <a:solidFill>
                  <a:schemeClr val="bg1"/>
                </a:solidFill>
                <a:latin typeface="Helvetica LT Std Cond"/>
                <a:cs typeface="Helvetica LT Std Cond"/>
              </a:rPr>
              <a:t>November 2021</a:t>
            </a:r>
          </a:p>
        </p:txBody>
      </p:sp>
      <p:pic>
        <p:nvPicPr>
          <p:cNvPr id="5" name="Picture 4"/>
          <p:cNvPicPr>
            <a:picLocks noChangeAspect="1"/>
          </p:cNvPicPr>
          <p:nvPr/>
        </p:nvPicPr>
        <p:blipFill>
          <a:blip r:embed="rId3">
            <a:grayscl/>
          </a:blip>
          <a:srcRect/>
          <a:stretch/>
        </p:blipFill>
        <p:spPr>
          <a:xfrm>
            <a:off x="5366897" y="3150057"/>
            <a:ext cx="3776831" cy="2518402"/>
          </a:xfrm>
          <a:prstGeom prst="rect">
            <a:avLst/>
          </a:prstGeom>
          <a:ln>
            <a:noFill/>
          </a:ln>
        </p:spPr>
      </p:pic>
      <p:pic>
        <p:nvPicPr>
          <p:cNvPr id="6" name="Picture 5"/>
          <p:cNvPicPr>
            <a:picLocks noChangeAspect="1"/>
          </p:cNvPicPr>
          <p:nvPr/>
        </p:nvPicPr>
        <p:blipFill>
          <a:blip r:embed="rId4">
            <a:grayscl/>
          </a:blip>
          <a:stretch>
            <a:fillRect/>
          </a:stretch>
        </p:blipFill>
        <p:spPr>
          <a:xfrm flipH="1">
            <a:off x="-1347" y="3143064"/>
            <a:ext cx="3017365" cy="2532388"/>
          </a:xfrm>
          <a:prstGeom prst="rect">
            <a:avLst/>
          </a:prstGeom>
          <a:ln>
            <a:noFill/>
          </a:ln>
        </p:spPr>
      </p:pic>
      <p:pic>
        <p:nvPicPr>
          <p:cNvPr id="13" name="Picture 12"/>
          <p:cNvPicPr>
            <a:picLocks noChangeAspect="1"/>
          </p:cNvPicPr>
          <p:nvPr/>
        </p:nvPicPr>
        <p:blipFill>
          <a:blip r:embed="rId5"/>
          <a:srcRect/>
          <a:stretch/>
        </p:blipFill>
        <p:spPr>
          <a:xfrm>
            <a:off x="7160167" y="5143476"/>
            <a:ext cx="1470780" cy="1263141"/>
          </a:xfrm>
          <a:prstGeom prst="rect">
            <a:avLst/>
          </a:prstGeom>
        </p:spPr>
      </p:pic>
      <p:sp>
        <p:nvSpPr>
          <p:cNvPr id="14" name="Subtitle 2"/>
          <p:cNvSpPr txBox="1">
            <a:spLocks/>
          </p:cNvSpPr>
          <p:nvPr/>
        </p:nvSpPr>
        <p:spPr>
          <a:xfrm>
            <a:off x="7048312" y="6360677"/>
            <a:ext cx="1840459" cy="279747"/>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100" i="1" dirty="0">
                <a:solidFill>
                  <a:srgbClr val="000000"/>
                </a:solidFill>
                <a:latin typeface="Calibri"/>
                <a:cs typeface="Calibri"/>
              </a:rPr>
              <a:t>Knowledge You Can Trust ™</a:t>
            </a:r>
          </a:p>
        </p:txBody>
      </p:sp>
      <p:sp>
        <p:nvSpPr>
          <p:cNvPr id="16" name="Title 15"/>
          <p:cNvSpPr txBox="1">
            <a:spLocks/>
          </p:cNvSpPr>
          <p:nvPr/>
        </p:nvSpPr>
        <p:spPr>
          <a:xfrm>
            <a:off x="-2982824" y="722704"/>
            <a:ext cx="8048188" cy="1219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0000" dirty="0">
                <a:solidFill>
                  <a:srgbClr val="BA2031"/>
                </a:solidFill>
                <a:latin typeface="Garamond"/>
                <a:cs typeface="Garamond"/>
              </a:rPr>
              <a:t>B</a:t>
            </a:r>
          </a:p>
        </p:txBody>
      </p:sp>
      <p:sp>
        <p:nvSpPr>
          <p:cNvPr id="17" name="Title 15"/>
          <p:cNvSpPr txBox="1">
            <a:spLocks/>
          </p:cNvSpPr>
          <p:nvPr/>
        </p:nvSpPr>
        <p:spPr>
          <a:xfrm>
            <a:off x="-2508132" y="1730156"/>
            <a:ext cx="8048188" cy="12192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20000" dirty="0">
                <a:solidFill>
                  <a:srgbClr val="BA2031"/>
                </a:solidFill>
                <a:latin typeface="Garamond"/>
                <a:cs typeface="Garamond"/>
              </a:rPr>
              <a:t>B</a:t>
            </a:r>
          </a:p>
        </p:txBody>
      </p:sp>
      <p:sp>
        <p:nvSpPr>
          <p:cNvPr id="22" name="Subtitle 2"/>
          <p:cNvSpPr txBox="1">
            <a:spLocks/>
          </p:cNvSpPr>
          <p:nvPr/>
        </p:nvSpPr>
        <p:spPr>
          <a:xfrm>
            <a:off x="568372" y="5948719"/>
            <a:ext cx="6556943" cy="8763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000" dirty="0">
                <a:solidFill>
                  <a:schemeClr val="tx2">
                    <a:lumMod val="75000"/>
                  </a:schemeClr>
                </a:solidFill>
              </a:rPr>
              <a:t>Employee Benefits Consulting &amp; Brokerage   I   Labor Relations &amp; Human Resources Support</a:t>
            </a:r>
          </a:p>
          <a:p>
            <a:pPr algn="l"/>
            <a:r>
              <a:rPr lang="en-US" sz="1000" dirty="0">
                <a:solidFill>
                  <a:schemeClr val="tx2">
                    <a:lumMod val="75000"/>
                  </a:schemeClr>
                </a:solidFill>
              </a:rPr>
              <a:t>Client Services &amp; Claims Adjudication   I   Compliance &amp; Regulatory Guidance   I   Enrollment &amp; Decision Support Technology</a:t>
            </a:r>
          </a:p>
        </p:txBody>
      </p:sp>
      <p:pic>
        <p:nvPicPr>
          <p:cNvPr id="23" name="Picture 22"/>
          <p:cNvPicPr>
            <a:picLocks noChangeAspect="1"/>
          </p:cNvPicPr>
          <p:nvPr/>
        </p:nvPicPr>
        <p:blipFill>
          <a:blip r:embed="rId6"/>
          <a:srcRect/>
          <a:stretch/>
        </p:blipFill>
        <p:spPr>
          <a:xfrm>
            <a:off x="2541070" y="3153271"/>
            <a:ext cx="3779280" cy="2518491"/>
          </a:xfrm>
          <a:prstGeom prst="rect">
            <a:avLst/>
          </a:prstGeom>
        </p:spPr>
      </p:pic>
    </p:spTree>
    <p:extLst>
      <p:ext uri="{BB962C8B-B14F-4D97-AF65-F5344CB8AC3E}">
        <p14:creationId xmlns:p14="http://schemas.microsoft.com/office/powerpoint/2010/main" val="1116482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20717" y="194589"/>
            <a:ext cx="8674100"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spc="-150" dirty="0">
                <a:solidFill>
                  <a:srgbClr val="102642"/>
                </a:solidFill>
                <a:latin typeface="Helvetica LT Std Cond"/>
                <a:cs typeface="Helvetica LT Std Cond"/>
              </a:rPr>
              <a:t>Out-Of-Network Reimbursement Procedure</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711176"/>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10</a:t>
            </a:fld>
            <a:endParaRPr lang="en-US"/>
          </a:p>
        </p:txBody>
      </p:sp>
      <p:sp>
        <p:nvSpPr>
          <p:cNvPr id="6" name="TextBox 5">
            <a:extLst>
              <a:ext uri="{FF2B5EF4-FFF2-40B4-BE49-F238E27FC236}">
                <a16:creationId xmlns:a16="http://schemas.microsoft.com/office/drawing/2014/main" id="{2176EABF-DEB6-489E-8476-AE2E17E4256C}"/>
              </a:ext>
            </a:extLst>
          </p:cNvPr>
          <p:cNvSpPr txBox="1"/>
          <p:nvPr/>
        </p:nvSpPr>
        <p:spPr>
          <a:xfrm flipH="1">
            <a:off x="220717" y="874311"/>
            <a:ext cx="8797158" cy="5078313"/>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a:t>Out-of-Network Professional Services </a:t>
            </a:r>
          </a:p>
          <a:p>
            <a:pPr marL="800100" lvl="1" indent="-342900">
              <a:buFont typeface="Wingdings" panose="05000000000000000000" pitchFamily="2" charset="2"/>
              <a:buChar char="v"/>
            </a:pPr>
            <a:r>
              <a:rPr lang="en-US" sz="2200" dirty="0"/>
              <a:t>Services are reimbursed based on an allowed amount not charges</a:t>
            </a:r>
          </a:p>
          <a:p>
            <a:pPr lvl="1"/>
            <a:endParaRPr lang="en-US" sz="2200" dirty="0"/>
          </a:p>
          <a:p>
            <a:pPr marL="285750" indent="-285750">
              <a:buFont typeface="Wingdings" panose="05000000000000000000" pitchFamily="2" charset="2"/>
              <a:buChar char="Ø"/>
            </a:pPr>
            <a:r>
              <a:rPr lang="en-US" sz="2200" b="1" dirty="0"/>
              <a:t>Balance Billing</a:t>
            </a:r>
          </a:p>
          <a:p>
            <a:pPr marL="800100" lvl="1" indent="-342900">
              <a:buFont typeface="Wingdings" panose="05000000000000000000" pitchFamily="2" charset="2"/>
              <a:buChar char="v"/>
            </a:pPr>
            <a:r>
              <a:rPr lang="en-US" sz="2200" dirty="0"/>
              <a:t>The difference between the allowed amount and the provider’s actual charges. Balance billing does not apply towards the out-of-pocket limits</a:t>
            </a:r>
          </a:p>
          <a:p>
            <a:pPr marL="800100" lvl="1" indent="-342900">
              <a:buFont typeface="Wingdings" panose="05000000000000000000" pitchFamily="2" charset="2"/>
              <a:buChar char="v"/>
            </a:pPr>
            <a:endParaRPr lang="en-US" sz="2200" dirty="0"/>
          </a:p>
          <a:p>
            <a:pPr marL="285750" indent="-285750">
              <a:buFont typeface="Wingdings" panose="05000000000000000000" pitchFamily="2" charset="2"/>
              <a:buChar char="Ø"/>
            </a:pPr>
            <a:r>
              <a:rPr lang="en-US" sz="2200" b="1" dirty="0"/>
              <a:t>Out-of-Network allowance for professional services for Aetna Choice POS $10, $15, $20/$30, $20/$35</a:t>
            </a:r>
          </a:p>
          <a:p>
            <a:pPr marL="800100" lvl="1" indent="-342900">
              <a:buFont typeface="Wingdings" panose="05000000000000000000" pitchFamily="2" charset="2"/>
              <a:buChar char="v"/>
            </a:pPr>
            <a:r>
              <a:rPr lang="en-US" sz="2000" dirty="0"/>
              <a:t>90</a:t>
            </a:r>
            <a:r>
              <a:rPr lang="en-US" sz="2000" baseline="30000" dirty="0"/>
              <a:t>th</a:t>
            </a:r>
            <a:r>
              <a:rPr lang="en-US" sz="2000" dirty="0"/>
              <a:t> Percentile of Fair Health </a:t>
            </a:r>
          </a:p>
          <a:p>
            <a:pPr marL="800100" lvl="1" indent="-342900">
              <a:buFont typeface="Wingdings" panose="05000000000000000000" pitchFamily="2" charset="2"/>
              <a:buChar char="v"/>
            </a:pPr>
            <a:endParaRPr lang="en-US" sz="2000" dirty="0"/>
          </a:p>
          <a:p>
            <a:pPr marL="285750" indent="-285750">
              <a:buFont typeface="Wingdings" panose="05000000000000000000" pitchFamily="2" charset="2"/>
              <a:buChar char="Ø"/>
            </a:pPr>
            <a:r>
              <a:rPr lang="en-US" sz="2200" b="1" dirty="0"/>
              <a:t>Out-of-Network allowance for professional services in the EHP and GSHP</a:t>
            </a:r>
          </a:p>
          <a:p>
            <a:pPr marL="800100" lvl="1" indent="-342900">
              <a:buFont typeface="Wingdings" panose="05000000000000000000" pitchFamily="2" charset="2"/>
              <a:buChar char="v"/>
            </a:pPr>
            <a:r>
              <a:rPr lang="en-US" sz="2000" dirty="0"/>
              <a:t>200% of CMS</a:t>
            </a:r>
            <a:endParaRPr lang="en-US" sz="400" dirty="0"/>
          </a:p>
        </p:txBody>
      </p:sp>
      <p:pic>
        <p:nvPicPr>
          <p:cNvPr id="4" name="Picture 3">
            <a:extLst>
              <a:ext uri="{FF2B5EF4-FFF2-40B4-BE49-F238E27FC236}">
                <a16:creationId xmlns:a16="http://schemas.microsoft.com/office/drawing/2014/main" id="{B509B99A-2E8D-4FEA-AD99-B2527AEA9F16}"/>
              </a:ext>
            </a:extLst>
          </p:cNvPr>
          <p:cNvPicPr>
            <a:picLocks noChangeAspect="1"/>
          </p:cNvPicPr>
          <p:nvPr/>
        </p:nvPicPr>
        <p:blipFill>
          <a:blip r:embed="rId3"/>
          <a:srcRect/>
          <a:stretch/>
        </p:blipFill>
        <p:spPr>
          <a:xfrm>
            <a:off x="7399855" y="5594920"/>
            <a:ext cx="871118" cy="748137"/>
          </a:xfrm>
          <a:prstGeom prst="rect">
            <a:avLst/>
          </a:prstGeom>
        </p:spPr>
      </p:pic>
      <p:sp>
        <p:nvSpPr>
          <p:cNvPr id="7" name="Subtitle 2">
            <a:extLst>
              <a:ext uri="{FF2B5EF4-FFF2-40B4-BE49-F238E27FC236}">
                <a16:creationId xmlns:a16="http://schemas.microsoft.com/office/drawing/2014/main" id="{16BC4BCF-E56F-48FA-B998-41D1DD8BB72F}"/>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349127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43775" y="194589"/>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Garden State Health Plan Overview</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711176"/>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11</a:t>
            </a:fld>
            <a:endParaRPr lang="en-US"/>
          </a:p>
        </p:txBody>
      </p:sp>
      <p:sp>
        <p:nvSpPr>
          <p:cNvPr id="6" name="TextBox 5">
            <a:extLst>
              <a:ext uri="{FF2B5EF4-FFF2-40B4-BE49-F238E27FC236}">
                <a16:creationId xmlns:a16="http://schemas.microsoft.com/office/drawing/2014/main" id="{2176EABF-DEB6-489E-8476-AE2E17E4256C}"/>
              </a:ext>
            </a:extLst>
          </p:cNvPr>
          <p:cNvSpPr txBox="1"/>
          <p:nvPr/>
        </p:nvSpPr>
        <p:spPr>
          <a:xfrm flipH="1">
            <a:off x="220717" y="867561"/>
            <a:ext cx="8797158" cy="5170646"/>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a:t>Garden State Health Plan (GSHP) offered effective 1/1/22</a:t>
            </a:r>
          </a:p>
          <a:p>
            <a:pPr marL="285750" indent="-285750">
              <a:buFont typeface="Wingdings" panose="05000000000000000000" pitchFamily="2" charset="2"/>
              <a:buChar char="Ø"/>
            </a:pPr>
            <a:endParaRPr lang="en-US" sz="2200" b="1" dirty="0"/>
          </a:p>
          <a:p>
            <a:pPr marL="800100" lvl="1" indent="-342900">
              <a:buFont typeface="Wingdings" panose="05000000000000000000" pitchFamily="2" charset="2"/>
              <a:buChar char="v"/>
            </a:pPr>
            <a:r>
              <a:rPr lang="en-US" sz="2200" dirty="0"/>
              <a:t>The GSHP offers the same level of benefit for both in and out of network services as the Educators Health Plan</a:t>
            </a:r>
          </a:p>
          <a:p>
            <a:pPr marL="800100" lvl="1" indent="-342900">
              <a:buFont typeface="Wingdings" panose="05000000000000000000" pitchFamily="2" charset="2"/>
              <a:buChar char="v"/>
            </a:pPr>
            <a:endParaRPr lang="en-US" sz="2200" dirty="0"/>
          </a:p>
          <a:p>
            <a:pPr marL="800100" lvl="1" indent="-342900">
              <a:buFont typeface="Wingdings" panose="05000000000000000000" pitchFamily="2" charset="2"/>
              <a:buChar char="v"/>
            </a:pPr>
            <a:r>
              <a:rPr lang="en-US" sz="2200" dirty="0"/>
              <a:t>The GSHP offers a </a:t>
            </a:r>
            <a:r>
              <a:rPr lang="en-US" sz="2200" b="1" u="sng" dirty="0"/>
              <a:t>significantly</a:t>
            </a:r>
            <a:r>
              <a:rPr lang="en-US" sz="2200" dirty="0"/>
              <a:t> smaller network in comparison to the other plans offered in the District . This includes only 35% of Hospitals and 60% of the Physicians in the Open Choice network</a:t>
            </a:r>
          </a:p>
          <a:p>
            <a:pPr marL="800100" lvl="1" indent="-342900">
              <a:buFont typeface="Wingdings" panose="05000000000000000000" pitchFamily="2" charset="2"/>
              <a:buChar char="v"/>
            </a:pPr>
            <a:endParaRPr lang="en-US" sz="2200" dirty="0"/>
          </a:p>
          <a:p>
            <a:pPr marL="800100" lvl="1" indent="-342900">
              <a:buFont typeface="Wingdings" panose="05000000000000000000" pitchFamily="2" charset="2"/>
              <a:buChar char="v"/>
            </a:pPr>
            <a:r>
              <a:rPr lang="en-US" sz="2200" dirty="0"/>
              <a:t>There is </a:t>
            </a:r>
            <a:r>
              <a:rPr lang="en-US" sz="2200" b="1" u="sng" dirty="0"/>
              <a:t>no coverage </a:t>
            </a:r>
            <a:r>
              <a:rPr lang="en-US" sz="2200" dirty="0"/>
              <a:t>for out of state providers in the GSHP, outside of emergent care. This includes facilities such as Memorial Sloan Kettering in NYC and CHOP in Philadelphia, which would now be considered out of network</a:t>
            </a:r>
          </a:p>
          <a:p>
            <a:pPr lvl="1"/>
            <a:endParaRPr lang="en-US" sz="2200" dirty="0"/>
          </a:p>
          <a:p>
            <a:pPr marL="800100" lvl="1" indent="-342900">
              <a:buFont typeface="Wingdings" panose="05000000000000000000" pitchFamily="2" charset="2"/>
              <a:buChar char="v"/>
            </a:pPr>
            <a:endParaRPr lang="en-US" sz="2200" dirty="0"/>
          </a:p>
        </p:txBody>
      </p:sp>
      <p:pic>
        <p:nvPicPr>
          <p:cNvPr id="4" name="Picture 3">
            <a:extLst>
              <a:ext uri="{FF2B5EF4-FFF2-40B4-BE49-F238E27FC236}">
                <a16:creationId xmlns:a16="http://schemas.microsoft.com/office/drawing/2014/main" id="{B509B99A-2E8D-4FEA-AD99-B2527AEA9F16}"/>
              </a:ext>
            </a:extLst>
          </p:cNvPr>
          <p:cNvPicPr>
            <a:picLocks noChangeAspect="1"/>
          </p:cNvPicPr>
          <p:nvPr/>
        </p:nvPicPr>
        <p:blipFill>
          <a:blip r:embed="rId3"/>
          <a:srcRect/>
          <a:stretch/>
        </p:blipFill>
        <p:spPr>
          <a:xfrm>
            <a:off x="7399855" y="5594920"/>
            <a:ext cx="871118" cy="748137"/>
          </a:xfrm>
          <a:prstGeom prst="rect">
            <a:avLst/>
          </a:prstGeom>
        </p:spPr>
      </p:pic>
      <p:sp>
        <p:nvSpPr>
          <p:cNvPr id="7" name="Subtitle 2">
            <a:extLst>
              <a:ext uri="{FF2B5EF4-FFF2-40B4-BE49-F238E27FC236}">
                <a16:creationId xmlns:a16="http://schemas.microsoft.com/office/drawing/2014/main" id="{16BC4BCF-E56F-48FA-B998-41D1DD8BB72F}"/>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129426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43775" y="194589"/>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GSHP Provider Finder</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711176"/>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12</a:t>
            </a:fld>
            <a:endParaRPr lang="en-US"/>
          </a:p>
        </p:txBody>
      </p:sp>
      <p:sp>
        <p:nvSpPr>
          <p:cNvPr id="6" name="TextBox 5">
            <a:extLst>
              <a:ext uri="{FF2B5EF4-FFF2-40B4-BE49-F238E27FC236}">
                <a16:creationId xmlns:a16="http://schemas.microsoft.com/office/drawing/2014/main" id="{2176EABF-DEB6-489E-8476-AE2E17E4256C}"/>
              </a:ext>
            </a:extLst>
          </p:cNvPr>
          <p:cNvSpPr txBox="1"/>
          <p:nvPr/>
        </p:nvSpPr>
        <p:spPr>
          <a:xfrm flipH="1">
            <a:off x="220717" y="812165"/>
            <a:ext cx="8797158" cy="1446550"/>
          </a:xfrm>
          <a:prstGeom prst="rect">
            <a:avLst/>
          </a:prstGeom>
          <a:noFill/>
        </p:spPr>
        <p:txBody>
          <a:bodyPr wrap="square" rtlCol="0">
            <a:spAutoFit/>
          </a:bodyPr>
          <a:lstStyle/>
          <a:p>
            <a:pPr marL="285750" indent="-285750">
              <a:buFont typeface="Wingdings" panose="05000000000000000000" pitchFamily="2" charset="2"/>
              <a:buChar char="Ø"/>
            </a:pPr>
            <a:endParaRPr lang="en-US" sz="2200" b="1" dirty="0"/>
          </a:p>
          <a:p>
            <a:endParaRPr lang="en-US" sz="2200" b="1" dirty="0"/>
          </a:p>
          <a:p>
            <a:pPr lvl="1"/>
            <a:endParaRPr lang="en-US" sz="2200" dirty="0"/>
          </a:p>
          <a:p>
            <a:pPr marL="800100" lvl="1" indent="-342900">
              <a:buFont typeface="Wingdings" panose="05000000000000000000" pitchFamily="2" charset="2"/>
              <a:buChar char="v"/>
            </a:pPr>
            <a:endParaRPr lang="en-US" sz="2200" dirty="0"/>
          </a:p>
        </p:txBody>
      </p:sp>
      <p:pic>
        <p:nvPicPr>
          <p:cNvPr id="4" name="Picture 3">
            <a:extLst>
              <a:ext uri="{FF2B5EF4-FFF2-40B4-BE49-F238E27FC236}">
                <a16:creationId xmlns:a16="http://schemas.microsoft.com/office/drawing/2014/main" id="{B509B99A-2E8D-4FEA-AD99-B2527AEA9F16}"/>
              </a:ext>
            </a:extLst>
          </p:cNvPr>
          <p:cNvPicPr>
            <a:picLocks noChangeAspect="1"/>
          </p:cNvPicPr>
          <p:nvPr/>
        </p:nvPicPr>
        <p:blipFill>
          <a:blip r:embed="rId3"/>
          <a:srcRect/>
          <a:stretch/>
        </p:blipFill>
        <p:spPr>
          <a:xfrm>
            <a:off x="7399855" y="5594920"/>
            <a:ext cx="871118" cy="748137"/>
          </a:xfrm>
          <a:prstGeom prst="rect">
            <a:avLst/>
          </a:prstGeom>
        </p:spPr>
      </p:pic>
      <p:sp>
        <p:nvSpPr>
          <p:cNvPr id="7" name="Subtitle 2">
            <a:extLst>
              <a:ext uri="{FF2B5EF4-FFF2-40B4-BE49-F238E27FC236}">
                <a16:creationId xmlns:a16="http://schemas.microsoft.com/office/drawing/2014/main" id="{16BC4BCF-E56F-48FA-B998-41D1DD8BB72F}"/>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pic>
        <p:nvPicPr>
          <p:cNvPr id="10" name="Picture 9">
            <a:extLst>
              <a:ext uri="{FF2B5EF4-FFF2-40B4-BE49-F238E27FC236}">
                <a16:creationId xmlns:a16="http://schemas.microsoft.com/office/drawing/2014/main" id="{48852DFD-9530-496C-AFBA-4897388A4EDE}"/>
              </a:ext>
            </a:extLst>
          </p:cNvPr>
          <p:cNvPicPr>
            <a:picLocks noChangeAspect="1"/>
          </p:cNvPicPr>
          <p:nvPr/>
        </p:nvPicPr>
        <p:blipFill>
          <a:blip r:embed="rId4"/>
          <a:stretch>
            <a:fillRect/>
          </a:stretch>
        </p:blipFill>
        <p:spPr>
          <a:xfrm>
            <a:off x="873027" y="945864"/>
            <a:ext cx="7221491" cy="4649056"/>
          </a:xfrm>
          <a:prstGeom prst="rect">
            <a:avLst/>
          </a:prstGeom>
        </p:spPr>
      </p:pic>
    </p:spTree>
    <p:extLst>
      <p:ext uri="{BB962C8B-B14F-4D97-AF65-F5344CB8AC3E}">
        <p14:creationId xmlns:p14="http://schemas.microsoft.com/office/powerpoint/2010/main" val="3386717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43775" y="194589"/>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GSHP Provider Finder</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711176"/>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13</a:t>
            </a:fld>
            <a:endParaRPr lang="en-US"/>
          </a:p>
        </p:txBody>
      </p:sp>
      <p:sp>
        <p:nvSpPr>
          <p:cNvPr id="6" name="TextBox 5">
            <a:extLst>
              <a:ext uri="{FF2B5EF4-FFF2-40B4-BE49-F238E27FC236}">
                <a16:creationId xmlns:a16="http://schemas.microsoft.com/office/drawing/2014/main" id="{2176EABF-DEB6-489E-8476-AE2E17E4256C}"/>
              </a:ext>
            </a:extLst>
          </p:cNvPr>
          <p:cNvSpPr txBox="1"/>
          <p:nvPr/>
        </p:nvSpPr>
        <p:spPr>
          <a:xfrm flipH="1">
            <a:off x="220717" y="812165"/>
            <a:ext cx="8797158" cy="1446550"/>
          </a:xfrm>
          <a:prstGeom prst="rect">
            <a:avLst/>
          </a:prstGeom>
          <a:noFill/>
        </p:spPr>
        <p:txBody>
          <a:bodyPr wrap="square" rtlCol="0">
            <a:spAutoFit/>
          </a:bodyPr>
          <a:lstStyle/>
          <a:p>
            <a:pPr marL="285750" indent="-285750">
              <a:buFont typeface="Wingdings" panose="05000000000000000000" pitchFamily="2" charset="2"/>
              <a:buChar char="Ø"/>
            </a:pPr>
            <a:endParaRPr lang="en-US" sz="2200" b="1" dirty="0"/>
          </a:p>
          <a:p>
            <a:endParaRPr lang="en-US" sz="2200" b="1" dirty="0"/>
          </a:p>
          <a:p>
            <a:pPr lvl="1"/>
            <a:endParaRPr lang="en-US" sz="2200" dirty="0"/>
          </a:p>
          <a:p>
            <a:pPr marL="800100" lvl="1" indent="-342900">
              <a:buFont typeface="Wingdings" panose="05000000000000000000" pitchFamily="2" charset="2"/>
              <a:buChar char="v"/>
            </a:pPr>
            <a:endParaRPr lang="en-US" sz="2200" dirty="0"/>
          </a:p>
        </p:txBody>
      </p:sp>
      <p:pic>
        <p:nvPicPr>
          <p:cNvPr id="4" name="Picture 3">
            <a:extLst>
              <a:ext uri="{FF2B5EF4-FFF2-40B4-BE49-F238E27FC236}">
                <a16:creationId xmlns:a16="http://schemas.microsoft.com/office/drawing/2014/main" id="{B509B99A-2E8D-4FEA-AD99-B2527AEA9F16}"/>
              </a:ext>
            </a:extLst>
          </p:cNvPr>
          <p:cNvPicPr>
            <a:picLocks noChangeAspect="1"/>
          </p:cNvPicPr>
          <p:nvPr/>
        </p:nvPicPr>
        <p:blipFill>
          <a:blip r:embed="rId3"/>
          <a:srcRect/>
          <a:stretch/>
        </p:blipFill>
        <p:spPr>
          <a:xfrm>
            <a:off x="7399855" y="5594920"/>
            <a:ext cx="871118" cy="748137"/>
          </a:xfrm>
          <a:prstGeom prst="rect">
            <a:avLst/>
          </a:prstGeom>
        </p:spPr>
      </p:pic>
      <p:sp>
        <p:nvSpPr>
          <p:cNvPr id="7" name="Subtitle 2">
            <a:extLst>
              <a:ext uri="{FF2B5EF4-FFF2-40B4-BE49-F238E27FC236}">
                <a16:creationId xmlns:a16="http://schemas.microsoft.com/office/drawing/2014/main" id="{16BC4BCF-E56F-48FA-B998-41D1DD8BB72F}"/>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pic>
        <p:nvPicPr>
          <p:cNvPr id="14" name="Picture 13">
            <a:extLst>
              <a:ext uri="{FF2B5EF4-FFF2-40B4-BE49-F238E27FC236}">
                <a16:creationId xmlns:a16="http://schemas.microsoft.com/office/drawing/2014/main" id="{29BC5066-1778-40E8-90FE-C4FA56C4E489}"/>
              </a:ext>
            </a:extLst>
          </p:cNvPr>
          <p:cNvPicPr>
            <a:picLocks noChangeAspect="1"/>
          </p:cNvPicPr>
          <p:nvPr/>
        </p:nvPicPr>
        <p:blipFill>
          <a:blip r:embed="rId4"/>
          <a:stretch>
            <a:fillRect/>
          </a:stretch>
        </p:blipFill>
        <p:spPr>
          <a:xfrm>
            <a:off x="721217" y="839376"/>
            <a:ext cx="7701566" cy="4742251"/>
          </a:xfrm>
          <a:prstGeom prst="rect">
            <a:avLst/>
          </a:prstGeom>
        </p:spPr>
      </p:pic>
    </p:spTree>
    <p:extLst>
      <p:ext uri="{BB962C8B-B14F-4D97-AF65-F5344CB8AC3E}">
        <p14:creationId xmlns:p14="http://schemas.microsoft.com/office/powerpoint/2010/main" val="386195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96479" y="276003"/>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2022 Express Scripts Rx Plan Options</a:t>
            </a:r>
            <a:endParaRPr lang="en-US" sz="3600" spc="-150" dirty="0">
              <a:solidFill>
                <a:srgbClr val="FF0000"/>
              </a:solidFill>
              <a:latin typeface="Helvetica LT Std Cond"/>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07071"/>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14</a:t>
            </a:fld>
            <a:endParaRPr lang="en-US"/>
          </a:p>
        </p:txBody>
      </p:sp>
      <p:pic>
        <p:nvPicPr>
          <p:cNvPr id="11" name="Picture 10">
            <a:extLst>
              <a:ext uri="{FF2B5EF4-FFF2-40B4-BE49-F238E27FC236}">
                <a16:creationId xmlns:a16="http://schemas.microsoft.com/office/drawing/2014/main" id="{B7FB1AEF-E832-4491-AD39-06995650C65F}"/>
              </a:ext>
            </a:extLst>
          </p:cNvPr>
          <p:cNvPicPr>
            <a:picLocks noChangeAspect="1"/>
          </p:cNvPicPr>
          <p:nvPr/>
        </p:nvPicPr>
        <p:blipFill>
          <a:blip r:embed="rId3"/>
          <a:srcRect/>
          <a:stretch/>
        </p:blipFill>
        <p:spPr>
          <a:xfrm>
            <a:off x="8081000" y="5572220"/>
            <a:ext cx="871118" cy="748137"/>
          </a:xfrm>
          <a:prstGeom prst="rect">
            <a:avLst/>
          </a:prstGeom>
        </p:spPr>
      </p:pic>
      <p:sp>
        <p:nvSpPr>
          <p:cNvPr id="12" name="Subtitle 2">
            <a:extLst>
              <a:ext uri="{FF2B5EF4-FFF2-40B4-BE49-F238E27FC236}">
                <a16:creationId xmlns:a16="http://schemas.microsoft.com/office/drawing/2014/main" id="{1669F8ED-5FF7-47EE-B983-6E3803392557}"/>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graphicFrame>
        <p:nvGraphicFramePr>
          <p:cNvPr id="4" name="Table 3">
            <a:extLst>
              <a:ext uri="{FF2B5EF4-FFF2-40B4-BE49-F238E27FC236}">
                <a16:creationId xmlns:a16="http://schemas.microsoft.com/office/drawing/2014/main" id="{FD871777-C4EF-418A-8D46-50777D7C0707}"/>
              </a:ext>
            </a:extLst>
          </p:cNvPr>
          <p:cNvGraphicFramePr>
            <a:graphicFrameLocks noGrp="1"/>
          </p:cNvGraphicFramePr>
          <p:nvPr>
            <p:extLst>
              <p:ext uri="{D42A27DB-BD31-4B8C-83A1-F6EECF244321}">
                <p14:modId xmlns:p14="http://schemas.microsoft.com/office/powerpoint/2010/main" val="462404165"/>
              </p:ext>
            </p:extLst>
          </p:nvPr>
        </p:nvGraphicFramePr>
        <p:xfrm>
          <a:off x="500743" y="1013985"/>
          <a:ext cx="8186058" cy="4758000"/>
        </p:xfrm>
        <a:graphic>
          <a:graphicData uri="http://schemas.openxmlformats.org/drawingml/2006/table">
            <a:tbl>
              <a:tblPr/>
              <a:tblGrid>
                <a:gridCol w="3949414">
                  <a:extLst>
                    <a:ext uri="{9D8B030D-6E8A-4147-A177-3AD203B41FA5}">
                      <a16:colId xmlns:a16="http://schemas.microsoft.com/office/drawing/2014/main" val="2621067734"/>
                    </a:ext>
                  </a:extLst>
                </a:gridCol>
                <a:gridCol w="2118322">
                  <a:extLst>
                    <a:ext uri="{9D8B030D-6E8A-4147-A177-3AD203B41FA5}">
                      <a16:colId xmlns:a16="http://schemas.microsoft.com/office/drawing/2014/main" val="1473846896"/>
                    </a:ext>
                  </a:extLst>
                </a:gridCol>
                <a:gridCol w="2118322">
                  <a:extLst>
                    <a:ext uri="{9D8B030D-6E8A-4147-A177-3AD203B41FA5}">
                      <a16:colId xmlns:a16="http://schemas.microsoft.com/office/drawing/2014/main" val="519586056"/>
                    </a:ext>
                  </a:extLst>
                </a:gridCol>
              </a:tblGrid>
              <a:tr h="246922">
                <a:tc rowSpan="3">
                  <a:txBody>
                    <a:bodyPr/>
                    <a:lstStyle/>
                    <a:p>
                      <a:pPr algn="l" rtl="0" fontAlgn="b"/>
                      <a:r>
                        <a:rPr lang="en-US" sz="12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3">
                  <a:txBody>
                    <a:bodyPr/>
                    <a:lstStyle/>
                    <a:p>
                      <a:pPr algn="ctr" rtl="0" fontAlgn="ctr"/>
                      <a:r>
                        <a:rPr lang="en-US" sz="1200" b="1" i="0" u="none" strike="noStrike">
                          <a:solidFill>
                            <a:srgbClr val="000000"/>
                          </a:solidFill>
                          <a:effectLst/>
                          <a:latin typeface="Calibri" panose="020F0502020204030204" pitchFamily="34" charset="0"/>
                        </a:rPr>
                        <a:t>Express Scripts</a:t>
                      </a:r>
                      <a:br>
                        <a:rPr lang="en-US" sz="1200" b="1" i="0" u="none" strike="noStrike">
                          <a:solidFill>
                            <a:srgbClr val="000000"/>
                          </a:solidFill>
                          <a:effectLst/>
                          <a:latin typeface="Calibri" panose="020F0502020204030204" pitchFamily="34" charset="0"/>
                        </a:rPr>
                      </a:br>
                      <a:r>
                        <a:rPr lang="en-US" sz="1200" b="1" i="0" u="none" strike="noStrike">
                          <a:solidFill>
                            <a:srgbClr val="000000"/>
                          </a:solidFill>
                          <a:effectLst/>
                          <a:latin typeface="Calibri" panose="020F0502020204030204" pitchFamily="34" charset="0"/>
                        </a:rPr>
                        <a:t>Base Plan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1200" b="1" i="0" u="none" strike="noStrike">
                          <a:solidFill>
                            <a:srgbClr val="000000"/>
                          </a:solidFill>
                          <a:effectLst/>
                          <a:latin typeface="Calibri" panose="020F0502020204030204" pitchFamily="34" charset="0"/>
                        </a:rPr>
                        <a:t>Educators and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940252383"/>
                  </a:ext>
                </a:extLst>
              </a:tr>
              <a:tr h="246922">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a:solidFill>
                            <a:srgbClr val="000000"/>
                          </a:solidFill>
                          <a:effectLst/>
                          <a:latin typeface="Calibri" panose="020F0502020204030204" pitchFamily="34" charset="0"/>
                        </a:rPr>
                        <a:t>Garden State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B4C6E7"/>
                    </a:solidFill>
                  </a:tcPr>
                </a:tc>
                <a:extLst>
                  <a:ext uri="{0D108BD9-81ED-4DB2-BD59-A6C34878D82A}">
                    <a16:rowId xmlns:a16="http://schemas.microsoft.com/office/drawing/2014/main" val="2353805720"/>
                  </a:ext>
                </a:extLst>
              </a:tr>
              <a:tr h="256419">
                <a:tc vMerge="1">
                  <a:txBody>
                    <a:bodyPr/>
                    <a:lstStyle/>
                    <a:p>
                      <a:endParaRPr lang="en-US"/>
                    </a:p>
                  </a:txBody>
                  <a:tcPr/>
                </a:tc>
                <a:tc vMerge="1">
                  <a:txBody>
                    <a:bodyPr/>
                    <a:lstStyle/>
                    <a:p>
                      <a:endParaRPr lang="en-US"/>
                    </a:p>
                  </a:txBody>
                  <a:tcPr/>
                </a:tc>
                <a:tc>
                  <a:txBody>
                    <a:bodyPr/>
                    <a:lstStyle/>
                    <a:p>
                      <a:pPr algn="ctr" rtl="0" fontAlgn="ctr"/>
                      <a:r>
                        <a:rPr lang="en-US" sz="1200" b="1" i="0" u="none" strike="noStrike">
                          <a:solidFill>
                            <a:srgbClr val="000000"/>
                          </a:solidFill>
                          <a:effectLst/>
                          <a:latin typeface="Calibri" panose="020F0502020204030204" pitchFamily="34" charset="0"/>
                        </a:rPr>
                        <a:t>Health Plan</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766553379"/>
                  </a:ext>
                </a:extLst>
              </a:tr>
              <a:tr h="237425">
                <a:tc>
                  <a:txBody>
                    <a:bodyPr/>
                    <a:lstStyle/>
                    <a:p>
                      <a:pPr algn="ctr" rtl="0" fontAlgn="ctr"/>
                      <a:r>
                        <a:rPr lang="en-US" sz="1050" b="1" i="0" u="none" strike="noStrike">
                          <a:solidFill>
                            <a:srgbClr val="000000"/>
                          </a:solidFill>
                          <a:effectLst/>
                          <a:latin typeface="Calibri" panose="020F0502020204030204" pitchFamily="34" charset="0"/>
                        </a:rPr>
                        <a:t>Prescription Drug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5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5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03868714"/>
                  </a:ext>
                </a:extLst>
              </a:tr>
              <a:tr h="237425">
                <a:tc>
                  <a:txBody>
                    <a:bodyPr/>
                    <a:lstStyle/>
                    <a:p>
                      <a:pPr algn="l" rtl="0" fontAlgn="ctr"/>
                      <a:r>
                        <a:rPr lang="en-US" sz="1100" b="0" i="0" u="none" strike="noStrike">
                          <a:solidFill>
                            <a:srgbClr val="000000"/>
                          </a:solidFill>
                          <a:effectLst/>
                          <a:latin typeface="Calibri" panose="020F0502020204030204" pitchFamily="34" charset="0"/>
                        </a:rPr>
                        <a:t>Retail:  Generic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$10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8307724"/>
                  </a:ext>
                </a:extLst>
              </a:tr>
              <a:tr h="237425">
                <a:tc>
                  <a:txBody>
                    <a:bodyPr/>
                    <a:lstStyle/>
                    <a:p>
                      <a:pPr algn="l" rtl="0" fontAlgn="ctr"/>
                      <a:r>
                        <a:rPr lang="en-US" sz="1100" b="0" i="0" u="none" strike="noStrike">
                          <a:solidFill>
                            <a:srgbClr val="000000"/>
                          </a:solidFill>
                          <a:effectLst/>
                          <a:latin typeface="Calibri" panose="020F0502020204030204" pitchFamily="34" charset="0"/>
                        </a:rPr>
                        <a:t>Retail:  Preferred Brand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$10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434812"/>
                  </a:ext>
                </a:extLst>
              </a:tr>
              <a:tr h="227928">
                <a:tc rowSpan="2">
                  <a:txBody>
                    <a:bodyPr/>
                    <a:lstStyle/>
                    <a:p>
                      <a:pPr algn="l" rtl="0" fontAlgn="ctr"/>
                      <a:r>
                        <a:rPr lang="en-US" sz="1100" b="0" i="0" u="none" strike="noStrike">
                          <a:solidFill>
                            <a:srgbClr val="000000"/>
                          </a:solidFill>
                          <a:effectLst/>
                          <a:latin typeface="Calibri" panose="020F0502020204030204" pitchFamily="34" charset="0"/>
                        </a:rPr>
                        <a:t>Retail:  Non-Preferred Brand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100" b="0" i="0" u="none" strike="noStrike">
                          <a:solidFill>
                            <a:srgbClr val="000000"/>
                          </a:solidFill>
                          <a:effectLst/>
                          <a:latin typeface="Calibri" panose="020F0502020204030204" pitchFamily="34" charset="0"/>
                        </a:rPr>
                        <a:t>$50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Member pays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35638188"/>
                  </a:ext>
                </a:extLst>
              </a:tr>
              <a:tr h="237425">
                <a:tc vMerge="1">
                  <a:txBody>
                    <a:bodyPr/>
                    <a:lstStyle/>
                    <a:p>
                      <a:endParaRPr lang="en-US"/>
                    </a:p>
                  </a:txBody>
                  <a:tcPr/>
                </a:tc>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difference*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954983"/>
                  </a:ext>
                </a:extLst>
              </a:tr>
              <a:tr h="237425">
                <a:tc>
                  <a:txBody>
                    <a:bodyPr/>
                    <a:lstStyle/>
                    <a:p>
                      <a:pPr algn="l" rtl="0" fontAlgn="b"/>
                      <a:r>
                        <a:rPr lang="en-US" sz="1100" b="0" i="0" u="none" strike="noStrike">
                          <a:solidFill>
                            <a:srgbClr val="000000"/>
                          </a:solidFill>
                          <a:effectLst/>
                          <a:latin typeface="Calibri" panose="020F0502020204030204" pitchFamily="34" charset="0"/>
                        </a:rPr>
                        <a:t> </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72856339"/>
                  </a:ext>
                </a:extLst>
              </a:tr>
              <a:tr h="237425">
                <a:tc>
                  <a:txBody>
                    <a:bodyPr/>
                    <a:lstStyle/>
                    <a:p>
                      <a:pPr algn="l" rtl="0" fontAlgn="ctr"/>
                      <a:r>
                        <a:rPr lang="en-US" sz="1100" b="0" i="0" u="none" strike="noStrike">
                          <a:solidFill>
                            <a:srgbClr val="000000"/>
                          </a:solidFill>
                          <a:effectLst/>
                          <a:latin typeface="Calibri" panose="020F0502020204030204" pitchFamily="34" charset="0"/>
                        </a:rPr>
                        <a:t>Mail Order:  Generic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$10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$10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483151"/>
                  </a:ext>
                </a:extLst>
              </a:tr>
              <a:tr h="237425">
                <a:tc>
                  <a:txBody>
                    <a:bodyPr/>
                    <a:lstStyle/>
                    <a:p>
                      <a:pPr algn="l" rtl="0" fontAlgn="ctr"/>
                      <a:r>
                        <a:rPr lang="en-US" sz="1100" b="0" i="0" u="none" strike="noStrike">
                          <a:solidFill>
                            <a:srgbClr val="000000"/>
                          </a:solidFill>
                          <a:effectLst/>
                          <a:latin typeface="Calibri" panose="020F0502020204030204" pitchFamily="34" charset="0"/>
                        </a:rPr>
                        <a:t>Mail Order:  Preferred Brand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$25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$20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975340"/>
                  </a:ext>
                </a:extLst>
              </a:tr>
              <a:tr h="227928">
                <a:tc rowSpan="2">
                  <a:txBody>
                    <a:bodyPr/>
                    <a:lstStyle/>
                    <a:p>
                      <a:pPr algn="l" rtl="0" fontAlgn="ctr"/>
                      <a:r>
                        <a:rPr lang="en-US" sz="1100" b="0" i="0" u="none" strike="noStrike">
                          <a:solidFill>
                            <a:srgbClr val="000000"/>
                          </a:solidFill>
                          <a:effectLst/>
                          <a:latin typeface="Calibri" panose="020F0502020204030204" pitchFamily="34" charset="0"/>
                        </a:rPr>
                        <a:t>Mail Order:  Non-Preferred Brand Copayments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100" b="0" i="0" u="none" strike="noStrike">
                          <a:solidFill>
                            <a:srgbClr val="000000"/>
                          </a:solidFill>
                          <a:effectLst/>
                          <a:latin typeface="Calibri" panose="020F0502020204030204" pitchFamily="34" charset="0"/>
                        </a:rPr>
                        <a:t>$50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rgbClr val="000000"/>
                          </a:solidFill>
                          <a:effectLst/>
                          <a:latin typeface="Calibri" panose="020F0502020204030204" pitchFamily="34" charset="0"/>
                        </a:rPr>
                        <a:t>Member pays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91553353"/>
                  </a:ext>
                </a:extLst>
              </a:tr>
              <a:tr h="237425">
                <a:tc vMerge="1">
                  <a:txBody>
                    <a:bodyPr/>
                    <a:lstStyle/>
                    <a:p>
                      <a:endParaRPr lang="en-US"/>
                    </a:p>
                  </a:txBody>
                  <a:tcPr/>
                </a:tc>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difference*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0309499"/>
                  </a:ext>
                </a:extLst>
              </a:tr>
              <a:tr h="237425">
                <a:tc>
                  <a:txBody>
                    <a:bodyPr/>
                    <a:lstStyle/>
                    <a:p>
                      <a:pPr algn="l" rtl="0"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100" b="0" i="0" u="none" strike="noStrike">
                          <a:solidFill>
                            <a:srgbClr val="000000"/>
                          </a:solidFill>
                          <a:effectLst/>
                          <a:latin typeface="Calibri" panose="020F0502020204030204" pitchFamily="34" charset="0"/>
                        </a:rPr>
                        <a:t> </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248207963"/>
                  </a:ext>
                </a:extLst>
              </a:tr>
              <a:tr h="455857">
                <a:tc>
                  <a:txBody>
                    <a:bodyPr/>
                    <a:lstStyle/>
                    <a:p>
                      <a:pPr algn="l" rtl="0" fontAlgn="ctr"/>
                      <a:r>
                        <a:rPr lang="en-US" sz="1100" b="0" i="0" u="none" strike="noStrike">
                          <a:solidFill>
                            <a:srgbClr val="000000"/>
                          </a:solidFill>
                          <a:effectLst/>
                          <a:latin typeface="Calibri" panose="020F0502020204030204" pitchFamily="34" charset="0"/>
                        </a:rPr>
                        <a:t>Prescription Drug annual Out-of-Pocket Maximum</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en-US" sz="1100" b="0" i="0" u="none" strike="noStrike" dirty="0">
                          <a:solidFill>
                            <a:srgbClr val="000000"/>
                          </a:solidFill>
                          <a:effectLst/>
                          <a:latin typeface="Calibri" panose="020F0502020204030204" pitchFamily="34" charset="0"/>
                        </a:rPr>
                        <a:t>$3,000/$6,000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100" b="0" i="0" u="none" strike="noStrike">
                          <a:solidFill>
                            <a:srgbClr val="000000"/>
                          </a:solidFill>
                          <a:effectLst/>
                          <a:latin typeface="Calibri" panose="020F0502020204030204" pitchFamily="34" charset="0"/>
                        </a:rPr>
                        <a:t>$1,600/$3,200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2837900"/>
                  </a:ext>
                </a:extLst>
              </a:tr>
              <a:tr h="237425">
                <a:tc>
                  <a:txBody>
                    <a:bodyPr/>
                    <a:lstStyle/>
                    <a:p>
                      <a:pPr algn="l" rtl="0" fontAlgn="ctr"/>
                      <a:r>
                        <a:rPr lang="en-US" sz="1100" b="0" i="0" u="none" strike="noStrike">
                          <a:solidFill>
                            <a:srgbClr val="000000"/>
                          </a:solidFill>
                          <a:effectLst/>
                          <a:latin typeface="Calibri" panose="020F0502020204030204" pitchFamily="34" charset="0"/>
                        </a:rPr>
                        <a:t>(Individual/Family)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19162422"/>
                  </a:ext>
                </a:extLst>
              </a:tr>
              <a:tr h="360887">
                <a:tc gridSpan="2">
                  <a:txBody>
                    <a:bodyPr/>
                    <a:lstStyle/>
                    <a:p>
                      <a:pPr algn="l" rtl="0" fontAlgn="ctr"/>
                      <a:r>
                        <a:rPr lang="en-US" sz="1000" b="1" i="0" u="none" strike="noStrike" dirty="0">
                          <a:solidFill>
                            <a:srgbClr val="000000"/>
                          </a:solidFill>
                          <a:effectLst/>
                          <a:latin typeface="Calibri" panose="020F0502020204030204" pitchFamily="34" charset="0"/>
                        </a:rPr>
                        <a:t>Note: </a:t>
                      </a:r>
                      <a:r>
                        <a:rPr lang="en-US" sz="1000" b="0" i="0" u="none" strike="noStrike" dirty="0">
                          <a:solidFill>
                            <a:srgbClr val="000000"/>
                          </a:solidFill>
                          <a:effectLst/>
                          <a:latin typeface="Calibri" panose="020F0502020204030204" pitchFamily="34" charset="0"/>
                        </a:rPr>
                        <a:t> Retail - 30-day supply.  Mail Order - 90-day supply.  Oral contraceptive coverage is available under the medical and prescription drug plans.</a:t>
                      </a:r>
                      <a:endParaRPr lang="en-US" sz="1000" b="1" i="0" u="none" strike="noStrike" dirty="0">
                        <a:solidFill>
                          <a:srgbClr val="000000"/>
                        </a:solidFill>
                        <a:effectLst/>
                        <a:latin typeface="Calibri" panose="020F0502020204030204" pitchFamily="34" charset="0"/>
                      </a:endParaRP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rtl="0" fontAlgn="ctr"/>
                      <a:r>
                        <a:rPr lang="en-US" sz="1800" b="0" i="0" u="none" strike="noStrike">
                          <a:solidFill>
                            <a:srgbClr val="000000"/>
                          </a:solidFill>
                          <a:effectLst/>
                          <a:latin typeface="Arial" panose="020B0604020202020204" pitchFamily="34" charset="0"/>
                        </a:rPr>
                        <a:t>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45799836"/>
                  </a:ext>
                </a:extLst>
              </a:tr>
              <a:tr h="360887">
                <a:tc gridSpan="2">
                  <a:txBody>
                    <a:bodyPr/>
                    <a:lstStyle/>
                    <a:p>
                      <a:pPr algn="l" rtl="0" fontAlgn="ctr"/>
                      <a:r>
                        <a:rPr lang="en-US" sz="1000" b="0" i="0" u="none" strike="noStrike" dirty="0">
                          <a:solidFill>
                            <a:srgbClr val="000000"/>
                          </a:solidFill>
                          <a:effectLst/>
                          <a:latin typeface="Calibri" panose="020F0502020204030204" pitchFamily="34" charset="0"/>
                        </a:rPr>
                        <a:t>* You pay the applicable brand copayment as listed above, plus the cost difference between the brand drug and the generic drug.</a:t>
                      </a:r>
                    </a:p>
                  </a:txBody>
                  <a:tcPr marL="7620" marR="7620" marT="7620" marB="0" anchor="ctr">
                    <a:lnL>
                      <a:noFill/>
                    </a:lnL>
                    <a:lnR>
                      <a:noFill/>
                    </a:lnR>
                    <a:lnT>
                      <a:noFill/>
                    </a:lnT>
                    <a:lnB>
                      <a:noFill/>
                    </a:lnB>
                  </a:tcPr>
                </a:tc>
                <a:tc hMerge="1">
                  <a:txBody>
                    <a:bodyPr/>
                    <a:lstStyle/>
                    <a:p>
                      <a:endParaRPr lang="en-US"/>
                    </a:p>
                  </a:txBody>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612888743"/>
                  </a:ext>
                </a:extLst>
              </a:tr>
            </a:tbl>
          </a:graphicData>
        </a:graphic>
      </p:graphicFrame>
    </p:spTree>
    <p:extLst>
      <p:ext uri="{BB962C8B-B14F-4D97-AF65-F5344CB8AC3E}">
        <p14:creationId xmlns:p14="http://schemas.microsoft.com/office/powerpoint/2010/main" val="2697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44058" y="96128"/>
            <a:ext cx="7987224" cy="80026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EHP and GSHP Prescription Drug Benefits</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5822" y="759237"/>
            <a:ext cx="9128178"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15</a:t>
            </a:fld>
            <a:endParaRPr lang="en-US"/>
          </a:p>
        </p:txBody>
      </p:sp>
      <p:pic>
        <p:nvPicPr>
          <p:cNvPr id="7" name="Picture 6">
            <a:extLst>
              <a:ext uri="{FF2B5EF4-FFF2-40B4-BE49-F238E27FC236}">
                <a16:creationId xmlns:a16="http://schemas.microsoft.com/office/drawing/2014/main" id="{3A583EBF-2E83-405B-9934-EB6EAC76E339}"/>
              </a:ext>
            </a:extLst>
          </p:cNvPr>
          <p:cNvPicPr>
            <a:picLocks noChangeAspect="1"/>
          </p:cNvPicPr>
          <p:nvPr/>
        </p:nvPicPr>
        <p:blipFill>
          <a:blip r:embed="rId3"/>
          <a:srcRect/>
          <a:stretch/>
        </p:blipFill>
        <p:spPr>
          <a:xfrm>
            <a:off x="7412652" y="5608241"/>
            <a:ext cx="871118" cy="748137"/>
          </a:xfrm>
          <a:prstGeom prst="rect">
            <a:avLst/>
          </a:prstGeom>
        </p:spPr>
      </p:pic>
      <p:sp>
        <p:nvSpPr>
          <p:cNvPr id="8" name="Subtitle 2">
            <a:extLst>
              <a:ext uri="{FF2B5EF4-FFF2-40B4-BE49-F238E27FC236}">
                <a16:creationId xmlns:a16="http://schemas.microsoft.com/office/drawing/2014/main" id="{2EA5DA67-F270-4209-8D6F-355398FA5AD7}"/>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
        <p:nvSpPr>
          <p:cNvPr id="4" name="Rectangle 3">
            <a:extLst>
              <a:ext uri="{FF2B5EF4-FFF2-40B4-BE49-F238E27FC236}">
                <a16:creationId xmlns:a16="http://schemas.microsoft.com/office/drawing/2014/main" id="{AE689D09-2DDF-4476-9D26-413C5A82DA1B}"/>
              </a:ext>
            </a:extLst>
          </p:cNvPr>
          <p:cNvSpPr/>
          <p:nvPr/>
        </p:nvSpPr>
        <p:spPr>
          <a:xfrm>
            <a:off x="177811" y="804956"/>
            <a:ext cx="8119718" cy="5293757"/>
          </a:xfrm>
          <a:prstGeom prst="rect">
            <a:avLst/>
          </a:prstGeom>
        </p:spPr>
        <p:txBody>
          <a:bodyPr wrap="square">
            <a:spAutoFit/>
          </a:bodyPr>
          <a:lstStyle/>
          <a:p>
            <a:pPr marL="457200" indent="-457200">
              <a:buFont typeface="Wingdings" panose="05000000000000000000" pitchFamily="2" charset="2"/>
              <a:buChar char="Ø"/>
            </a:pPr>
            <a:r>
              <a:rPr lang="en-US" sz="2500" b="1" dirty="0"/>
              <a:t>The EHP and GSHP come with a prescription drug copay plan</a:t>
            </a:r>
            <a:r>
              <a:rPr lang="en-US" sz="2500" dirty="0"/>
              <a:t>:</a:t>
            </a:r>
          </a:p>
          <a:p>
            <a:pPr marL="914400" lvl="1" indent="-457200">
              <a:buFont typeface="Wingdings" panose="05000000000000000000" pitchFamily="2" charset="2"/>
              <a:buChar char="v"/>
            </a:pPr>
            <a:r>
              <a:rPr lang="en-US" sz="2300" dirty="0"/>
              <a:t>$5 copay for retail generic drugs / $10 copay for mail order generic drugs</a:t>
            </a:r>
          </a:p>
          <a:p>
            <a:pPr marL="914400" lvl="1" indent="-457200">
              <a:buFont typeface="Wingdings" panose="05000000000000000000" pitchFamily="2" charset="2"/>
              <a:buChar char="v"/>
            </a:pPr>
            <a:r>
              <a:rPr lang="en-US" sz="2300" dirty="0"/>
              <a:t>$10 copay for retail brand name drugs / $20 copay for mail order brand name drugs</a:t>
            </a:r>
          </a:p>
          <a:p>
            <a:pPr lvl="1"/>
            <a:endParaRPr lang="en-US" sz="2400" dirty="0"/>
          </a:p>
          <a:p>
            <a:pPr marL="457200" indent="-457200">
              <a:buFont typeface="Wingdings" panose="05000000000000000000" pitchFamily="2" charset="2"/>
              <a:buChar char="Ø"/>
            </a:pPr>
            <a:r>
              <a:rPr lang="en-US" sz="2500" b="1" dirty="0"/>
              <a:t>Mandatory Generic Plan</a:t>
            </a:r>
          </a:p>
          <a:p>
            <a:pPr marL="800100" lvl="1" indent="-342900">
              <a:buFont typeface="Wingdings" panose="05000000000000000000" pitchFamily="2" charset="2"/>
              <a:buChar char="v"/>
            </a:pPr>
            <a:r>
              <a:rPr lang="en-US" sz="2300" dirty="0">
                <a:cs typeface="Times New Roman" panose="02020603050405020304" pitchFamily="18" charset="0"/>
              </a:rPr>
              <a:t>For brand name drugs with generic equivalents, member pays the difference in cost between the brand name and the generic drug plus brand copay</a:t>
            </a:r>
          </a:p>
          <a:p>
            <a:pPr lvl="1"/>
            <a:endParaRPr lang="en-US" sz="2600" dirty="0">
              <a:cs typeface="Times New Roman" panose="02020603050405020304" pitchFamily="18" charset="0"/>
            </a:endParaRPr>
          </a:p>
          <a:p>
            <a:pPr marL="457200" indent="-457200">
              <a:buFont typeface="Wingdings" panose="05000000000000000000" pitchFamily="2" charset="2"/>
              <a:buChar char="Ø"/>
            </a:pPr>
            <a:r>
              <a:rPr lang="en-US" sz="2500" b="1" dirty="0"/>
              <a:t>Closed Formulary </a:t>
            </a:r>
            <a:r>
              <a:rPr lang="en-US" sz="2600" dirty="0"/>
              <a:t>– </a:t>
            </a:r>
            <a:r>
              <a:rPr lang="en-US" sz="2300" dirty="0"/>
              <a:t>directs prescriptions to more cost-effective clinically equivalent medications</a:t>
            </a:r>
          </a:p>
        </p:txBody>
      </p:sp>
    </p:spTree>
    <p:extLst>
      <p:ext uri="{BB962C8B-B14F-4D97-AF65-F5344CB8AC3E}">
        <p14:creationId xmlns:p14="http://schemas.microsoft.com/office/powerpoint/2010/main" val="1592573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429925" y="166169"/>
            <a:ext cx="7903622" cy="6410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Employee Premium Sharing</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0" y="771706"/>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29924" y="1073570"/>
            <a:ext cx="8284150" cy="4847481"/>
          </a:xfrm>
          <a:prstGeom prst="rect">
            <a:avLst/>
          </a:prstGeom>
          <a:noFill/>
        </p:spPr>
        <p:txBody>
          <a:bodyPr wrap="square" rtlCol="0">
            <a:spAutoFit/>
          </a:bodyPr>
          <a:lstStyle/>
          <a:p>
            <a:pPr marL="457200" indent="-457200">
              <a:buFont typeface="Wingdings" panose="05000000000000000000" pitchFamily="2" charset="2"/>
              <a:buChar char="Ø"/>
            </a:pPr>
            <a:r>
              <a:rPr lang="en-US" sz="2800" b="1" dirty="0"/>
              <a:t>Open Access Aetna Choice POS $10, POS $15, POS $20/$30, POS $20/$35, HMO $10, HMO $15/$25, HMO $20/$30, and HMO $20/$35</a:t>
            </a:r>
          </a:p>
          <a:p>
            <a:pPr marL="914400" lvl="1" indent="-457200">
              <a:buFont typeface="Wingdings" panose="05000000000000000000" pitchFamily="2" charset="2"/>
              <a:buChar char="v"/>
            </a:pPr>
            <a:r>
              <a:rPr lang="en-US" sz="2600" dirty="0"/>
              <a:t>Employee benefit contributions will be based on Chapter 78 or locally negotiated amount (% of premium)</a:t>
            </a:r>
          </a:p>
          <a:p>
            <a:pPr lvl="1"/>
            <a:endParaRPr lang="en-US" sz="1100" dirty="0"/>
          </a:p>
          <a:p>
            <a:pPr marL="457200" indent="-457200">
              <a:buFont typeface="Wingdings" panose="05000000000000000000" pitchFamily="2" charset="2"/>
              <a:buChar char="Ø"/>
            </a:pPr>
            <a:r>
              <a:rPr lang="en-US" sz="2800" b="1" dirty="0"/>
              <a:t>EHP and GSHP Health &amp; Rx Plan</a:t>
            </a:r>
          </a:p>
          <a:p>
            <a:endParaRPr lang="en-US" sz="400" dirty="0"/>
          </a:p>
          <a:p>
            <a:pPr marL="914400" lvl="1" indent="-457200">
              <a:buFont typeface="Wingdings" panose="05000000000000000000" pitchFamily="2" charset="2"/>
              <a:buChar char="v"/>
            </a:pPr>
            <a:r>
              <a:rPr lang="en-US" sz="2600" dirty="0"/>
              <a:t>Employee benefit contributions will be based on a percentage of salary</a:t>
            </a:r>
          </a:p>
          <a:p>
            <a:pPr marL="914400" lvl="1" indent="-457200">
              <a:buFont typeface="Wingdings" panose="05000000000000000000" pitchFamily="2" charset="2"/>
              <a:buChar char="v"/>
            </a:pPr>
            <a:r>
              <a:rPr lang="en-US" sz="2600" dirty="0"/>
              <a:t>Percentage varies based on salary and contract type (single, 2 adult, family or parent/child(ren))</a:t>
            </a:r>
            <a:endParaRPr lang="en-US" sz="1600" dirty="0"/>
          </a:p>
        </p:txBody>
      </p:sp>
      <p:sp>
        <p:nvSpPr>
          <p:cNvPr id="7" name="Slide Number Placeholder 6">
            <a:extLst>
              <a:ext uri="{FF2B5EF4-FFF2-40B4-BE49-F238E27FC236}">
                <a16:creationId xmlns:a16="http://schemas.microsoft.com/office/drawing/2014/main" id="{BA0DB711-12E3-43DA-A1FD-1D4BCB0E0F1C}"/>
              </a:ext>
            </a:extLst>
          </p:cNvPr>
          <p:cNvSpPr>
            <a:spLocks noGrp="1"/>
          </p:cNvSpPr>
          <p:nvPr>
            <p:ph type="sldNum" sz="quarter" idx="12"/>
          </p:nvPr>
        </p:nvSpPr>
        <p:spPr/>
        <p:txBody>
          <a:bodyPr/>
          <a:lstStyle/>
          <a:p>
            <a:fld id="{8AC66801-D8C3-D34B-9DCD-F7E9EF1A344D}" type="slidenum">
              <a:rPr lang="en-US" smtClean="0"/>
              <a:t>16</a:t>
            </a:fld>
            <a:endParaRPr lang="en-US"/>
          </a:p>
        </p:txBody>
      </p:sp>
      <p:pic>
        <p:nvPicPr>
          <p:cNvPr id="6" name="Picture 5">
            <a:extLst>
              <a:ext uri="{FF2B5EF4-FFF2-40B4-BE49-F238E27FC236}">
                <a16:creationId xmlns:a16="http://schemas.microsoft.com/office/drawing/2014/main" id="{1D6A2AA6-509A-4634-A63D-061411191B93}"/>
              </a:ext>
            </a:extLst>
          </p:cNvPr>
          <p:cNvPicPr>
            <a:picLocks noChangeAspect="1"/>
          </p:cNvPicPr>
          <p:nvPr/>
        </p:nvPicPr>
        <p:blipFill>
          <a:blip r:embed="rId3"/>
          <a:srcRect/>
          <a:stretch/>
        </p:blipFill>
        <p:spPr>
          <a:xfrm>
            <a:off x="7399855" y="5588273"/>
            <a:ext cx="871118" cy="748137"/>
          </a:xfrm>
          <a:prstGeom prst="rect">
            <a:avLst/>
          </a:prstGeom>
        </p:spPr>
      </p:pic>
      <p:sp>
        <p:nvSpPr>
          <p:cNvPr id="8" name="Subtitle 2">
            <a:extLst>
              <a:ext uri="{FF2B5EF4-FFF2-40B4-BE49-F238E27FC236}">
                <a16:creationId xmlns:a16="http://schemas.microsoft.com/office/drawing/2014/main" id="{934518EE-1BF6-4C70-91A2-46AD59A52E98}"/>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52907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47650" y="148322"/>
            <a:ext cx="8553450" cy="6410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spc="-150" dirty="0">
                <a:solidFill>
                  <a:srgbClr val="102642"/>
                </a:solidFill>
                <a:latin typeface="Helvetica LT Std Cond"/>
                <a:cs typeface="Helvetica LT Std Cond"/>
              </a:rPr>
              <a:t>EHP Medical &amp; Rx Contribution Schedule</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 y="716649"/>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5076" y="1426734"/>
            <a:ext cx="7620000" cy="1508105"/>
          </a:xfrm>
          <a:prstGeom prst="rect">
            <a:avLst/>
          </a:prstGeom>
          <a:noFill/>
        </p:spPr>
        <p:txBody>
          <a:bodyPr wrap="square" rtlCol="0">
            <a:spAutoFit/>
          </a:bodyPr>
          <a:lstStyle/>
          <a:p>
            <a:pPr lvl="1"/>
            <a:endParaRPr lang="en-US" sz="2800" dirty="0"/>
          </a:p>
          <a:p>
            <a:pPr lvl="2"/>
            <a:endParaRPr lang="en-US" sz="2400" dirty="0"/>
          </a:p>
          <a:p>
            <a:pPr marL="1485900" lvl="2" indent="-571500">
              <a:buFont typeface="Wingdings" panose="05000000000000000000" pitchFamily="2" charset="2"/>
              <a:buChar char="v"/>
            </a:pPr>
            <a:endParaRPr lang="en-US" sz="2400" dirty="0"/>
          </a:p>
          <a:p>
            <a:pPr lvl="1"/>
            <a:endParaRPr lang="en-US" sz="1600" dirty="0"/>
          </a:p>
        </p:txBody>
      </p:sp>
      <p:sp>
        <p:nvSpPr>
          <p:cNvPr id="7" name="Slide Number Placeholder 6">
            <a:extLst>
              <a:ext uri="{FF2B5EF4-FFF2-40B4-BE49-F238E27FC236}">
                <a16:creationId xmlns:a16="http://schemas.microsoft.com/office/drawing/2014/main" id="{BA0DB711-12E3-43DA-A1FD-1D4BCB0E0F1C}"/>
              </a:ext>
            </a:extLst>
          </p:cNvPr>
          <p:cNvSpPr>
            <a:spLocks noGrp="1"/>
          </p:cNvSpPr>
          <p:nvPr>
            <p:ph type="sldNum" sz="quarter" idx="12"/>
          </p:nvPr>
        </p:nvSpPr>
        <p:spPr/>
        <p:txBody>
          <a:bodyPr/>
          <a:lstStyle/>
          <a:p>
            <a:fld id="{8AC66801-D8C3-D34B-9DCD-F7E9EF1A344D}" type="slidenum">
              <a:rPr lang="en-US" smtClean="0"/>
              <a:t>17</a:t>
            </a:fld>
            <a:endParaRPr lang="en-US"/>
          </a:p>
        </p:txBody>
      </p:sp>
      <p:pic>
        <p:nvPicPr>
          <p:cNvPr id="6" name="Picture 5">
            <a:extLst>
              <a:ext uri="{FF2B5EF4-FFF2-40B4-BE49-F238E27FC236}">
                <a16:creationId xmlns:a16="http://schemas.microsoft.com/office/drawing/2014/main" id="{4BFD3EF6-E399-4E5E-B3A8-BBECC080BCF6}"/>
              </a:ext>
            </a:extLst>
          </p:cNvPr>
          <p:cNvPicPr>
            <a:picLocks noChangeAspect="1"/>
          </p:cNvPicPr>
          <p:nvPr/>
        </p:nvPicPr>
        <p:blipFill>
          <a:blip r:embed="rId4"/>
          <a:srcRect/>
          <a:stretch/>
        </p:blipFill>
        <p:spPr>
          <a:xfrm>
            <a:off x="7398962" y="5594920"/>
            <a:ext cx="871118" cy="748137"/>
          </a:xfrm>
          <a:prstGeom prst="rect">
            <a:avLst/>
          </a:prstGeom>
        </p:spPr>
      </p:pic>
      <p:sp>
        <p:nvSpPr>
          <p:cNvPr id="8" name="Subtitle 2">
            <a:extLst>
              <a:ext uri="{FF2B5EF4-FFF2-40B4-BE49-F238E27FC236}">
                <a16:creationId xmlns:a16="http://schemas.microsoft.com/office/drawing/2014/main" id="{267ECBF4-7365-4C92-BC61-0317E3D6AD8A}"/>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graphicFrame>
        <p:nvGraphicFramePr>
          <p:cNvPr id="10" name="Object 9">
            <a:extLst>
              <a:ext uri="{FF2B5EF4-FFF2-40B4-BE49-F238E27FC236}">
                <a16:creationId xmlns:a16="http://schemas.microsoft.com/office/drawing/2014/main" id="{4B836098-C3C7-4610-8FDD-1633A200D3D9}"/>
              </a:ext>
            </a:extLst>
          </p:cNvPr>
          <p:cNvGraphicFramePr>
            <a:graphicFrameLocks noChangeAspect="1"/>
          </p:cNvGraphicFramePr>
          <p:nvPr>
            <p:extLst>
              <p:ext uri="{D42A27DB-BD31-4B8C-83A1-F6EECF244321}">
                <p14:modId xmlns:p14="http://schemas.microsoft.com/office/powerpoint/2010/main" val="2070606996"/>
              </p:ext>
            </p:extLst>
          </p:nvPr>
        </p:nvGraphicFramePr>
        <p:xfrm>
          <a:off x="557929" y="1144157"/>
          <a:ext cx="7983397" cy="4302297"/>
        </p:xfrm>
        <a:graphic>
          <a:graphicData uri="http://schemas.openxmlformats.org/presentationml/2006/ole">
            <mc:AlternateContent xmlns:mc="http://schemas.openxmlformats.org/markup-compatibility/2006">
              <mc:Choice xmlns:v="urn:schemas-microsoft-com:vml" Requires="v">
                <p:oleObj spid="_x0000_s2060" name="Worksheet" r:id="rId5" imgW="5776031" imgH="3017662" progId="Excel.Sheet.12">
                  <p:embed/>
                </p:oleObj>
              </mc:Choice>
              <mc:Fallback>
                <p:oleObj name="Worksheet" r:id="rId5" imgW="5776031" imgH="3017662" progId="Excel.Sheet.12">
                  <p:embed/>
                  <p:pic>
                    <p:nvPicPr>
                      <p:cNvPr id="0" name=""/>
                      <p:cNvPicPr/>
                      <p:nvPr/>
                    </p:nvPicPr>
                    <p:blipFill>
                      <a:blip r:embed="rId6"/>
                      <a:stretch>
                        <a:fillRect/>
                      </a:stretch>
                    </p:blipFill>
                    <p:spPr>
                      <a:xfrm>
                        <a:off x="557929" y="1144157"/>
                        <a:ext cx="7983397" cy="4302297"/>
                      </a:xfrm>
                      <a:prstGeom prst="rect">
                        <a:avLst/>
                      </a:prstGeom>
                    </p:spPr>
                  </p:pic>
                </p:oleObj>
              </mc:Fallback>
            </mc:AlternateContent>
          </a:graphicData>
        </a:graphic>
      </p:graphicFrame>
    </p:spTree>
    <p:extLst>
      <p:ext uri="{BB962C8B-B14F-4D97-AF65-F5344CB8AC3E}">
        <p14:creationId xmlns:p14="http://schemas.microsoft.com/office/powerpoint/2010/main" val="1488428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47650" y="148322"/>
            <a:ext cx="8553450" cy="6410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pPr>
            <a:r>
              <a:rPr lang="en-US" sz="3600" spc="-150" dirty="0">
                <a:solidFill>
                  <a:srgbClr val="102642"/>
                </a:solidFill>
                <a:latin typeface="Helvetica LT Std Cond"/>
                <a:cs typeface="Helvetica LT Std Cond"/>
              </a:rPr>
              <a:t>GSHP Medical &amp; Rx Contribution Schedule</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 y="716649"/>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5076" y="1426734"/>
            <a:ext cx="7620000" cy="1508105"/>
          </a:xfrm>
          <a:prstGeom prst="rect">
            <a:avLst/>
          </a:prstGeom>
          <a:noFill/>
        </p:spPr>
        <p:txBody>
          <a:bodyPr wrap="square" rtlCol="0">
            <a:spAutoFit/>
          </a:bodyPr>
          <a:lstStyle/>
          <a:p>
            <a:pPr lvl="1"/>
            <a:endParaRPr lang="en-US" sz="2800" dirty="0"/>
          </a:p>
          <a:p>
            <a:pPr lvl="2"/>
            <a:endParaRPr lang="en-US" sz="2400" dirty="0"/>
          </a:p>
          <a:p>
            <a:pPr marL="1485900" lvl="2" indent="-571500">
              <a:buFont typeface="Wingdings" panose="05000000000000000000" pitchFamily="2" charset="2"/>
              <a:buChar char="v"/>
            </a:pPr>
            <a:endParaRPr lang="en-US" sz="2400" dirty="0"/>
          </a:p>
          <a:p>
            <a:pPr lvl="1"/>
            <a:endParaRPr lang="en-US" sz="1600" dirty="0"/>
          </a:p>
        </p:txBody>
      </p:sp>
      <p:sp>
        <p:nvSpPr>
          <p:cNvPr id="7" name="Slide Number Placeholder 6">
            <a:extLst>
              <a:ext uri="{FF2B5EF4-FFF2-40B4-BE49-F238E27FC236}">
                <a16:creationId xmlns:a16="http://schemas.microsoft.com/office/drawing/2014/main" id="{BA0DB711-12E3-43DA-A1FD-1D4BCB0E0F1C}"/>
              </a:ext>
            </a:extLst>
          </p:cNvPr>
          <p:cNvSpPr>
            <a:spLocks noGrp="1"/>
          </p:cNvSpPr>
          <p:nvPr>
            <p:ph type="sldNum" sz="quarter" idx="12"/>
          </p:nvPr>
        </p:nvSpPr>
        <p:spPr/>
        <p:txBody>
          <a:bodyPr/>
          <a:lstStyle/>
          <a:p>
            <a:fld id="{8AC66801-D8C3-D34B-9DCD-F7E9EF1A344D}" type="slidenum">
              <a:rPr lang="en-US" smtClean="0"/>
              <a:t>18</a:t>
            </a:fld>
            <a:endParaRPr lang="en-US"/>
          </a:p>
        </p:txBody>
      </p:sp>
      <p:pic>
        <p:nvPicPr>
          <p:cNvPr id="6" name="Picture 5">
            <a:extLst>
              <a:ext uri="{FF2B5EF4-FFF2-40B4-BE49-F238E27FC236}">
                <a16:creationId xmlns:a16="http://schemas.microsoft.com/office/drawing/2014/main" id="{4BFD3EF6-E399-4E5E-B3A8-BBECC080BCF6}"/>
              </a:ext>
            </a:extLst>
          </p:cNvPr>
          <p:cNvPicPr>
            <a:picLocks noChangeAspect="1"/>
          </p:cNvPicPr>
          <p:nvPr/>
        </p:nvPicPr>
        <p:blipFill>
          <a:blip r:embed="rId4"/>
          <a:srcRect/>
          <a:stretch/>
        </p:blipFill>
        <p:spPr>
          <a:xfrm>
            <a:off x="7398962" y="5594920"/>
            <a:ext cx="871118" cy="748137"/>
          </a:xfrm>
          <a:prstGeom prst="rect">
            <a:avLst/>
          </a:prstGeom>
        </p:spPr>
      </p:pic>
      <p:sp>
        <p:nvSpPr>
          <p:cNvPr id="8" name="Subtitle 2">
            <a:extLst>
              <a:ext uri="{FF2B5EF4-FFF2-40B4-BE49-F238E27FC236}">
                <a16:creationId xmlns:a16="http://schemas.microsoft.com/office/drawing/2014/main" id="{267ECBF4-7365-4C92-BC61-0317E3D6AD8A}"/>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graphicFrame>
        <p:nvGraphicFramePr>
          <p:cNvPr id="11" name="Object 10">
            <a:extLst>
              <a:ext uri="{FF2B5EF4-FFF2-40B4-BE49-F238E27FC236}">
                <a16:creationId xmlns:a16="http://schemas.microsoft.com/office/drawing/2014/main" id="{3AD46504-22D2-4776-9A76-4FE0EA0F5A72}"/>
              </a:ext>
            </a:extLst>
          </p:cNvPr>
          <p:cNvGraphicFramePr>
            <a:graphicFrameLocks noChangeAspect="1"/>
          </p:cNvGraphicFramePr>
          <p:nvPr>
            <p:extLst>
              <p:ext uri="{D42A27DB-BD31-4B8C-83A1-F6EECF244321}">
                <p14:modId xmlns:p14="http://schemas.microsoft.com/office/powerpoint/2010/main" val="4052098653"/>
              </p:ext>
            </p:extLst>
          </p:nvPr>
        </p:nvGraphicFramePr>
        <p:xfrm>
          <a:off x="485466" y="951108"/>
          <a:ext cx="8143458" cy="4643812"/>
        </p:xfrm>
        <a:graphic>
          <a:graphicData uri="http://schemas.openxmlformats.org/presentationml/2006/ole">
            <mc:AlternateContent xmlns:mc="http://schemas.openxmlformats.org/markup-compatibility/2006">
              <mc:Choice xmlns:v="urn:schemas-microsoft-com:vml" Requires="v">
                <p:oleObj spid="_x0000_s1037" name="Worksheet" r:id="rId5" imgW="5722443" imgH="3200590" progId="Excel.Sheet.12">
                  <p:embed/>
                </p:oleObj>
              </mc:Choice>
              <mc:Fallback>
                <p:oleObj name="Worksheet" r:id="rId5" imgW="5722443" imgH="3200590" progId="Excel.Sheet.12">
                  <p:embed/>
                  <p:pic>
                    <p:nvPicPr>
                      <p:cNvPr id="0" name=""/>
                      <p:cNvPicPr/>
                      <p:nvPr/>
                    </p:nvPicPr>
                    <p:blipFill>
                      <a:blip r:embed="rId6"/>
                      <a:stretch>
                        <a:fillRect/>
                      </a:stretch>
                    </p:blipFill>
                    <p:spPr>
                      <a:xfrm>
                        <a:off x="485466" y="951108"/>
                        <a:ext cx="8143458" cy="4643812"/>
                      </a:xfrm>
                      <a:prstGeom prst="rect">
                        <a:avLst/>
                      </a:prstGeom>
                    </p:spPr>
                  </p:pic>
                </p:oleObj>
              </mc:Fallback>
            </mc:AlternateContent>
          </a:graphicData>
        </a:graphic>
      </p:graphicFrame>
    </p:spTree>
    <p:extLst>
      <p:ext uri="{BB962C8B-B14F-4D97-AF65-F5344CB8AC3E}">
        <p14:creationId xmlns:p14="http://schemas.microsoft.com/office/powerpoint/2010/main" val="4120685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63682" y="148322"/>
            <a:ext cx="8437418" cy="64102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Medical &amp; Rx Contribution Calculator</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 y="716649"/>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5076" y="1036350"/>
            <a:ext cx="7620000" cy="1508105"/>
          </a:xfrm>
          <a:prstGeom prst="rect">
            <a:avLst/>
          </a:prstGeom>
          <a:noFill/>
        </p:spPr>
        <p:txBody>
          <a:bodyPr wrap="square" rtlCol="0">
            <a:spAutoFit/>
          </a:bodyPr>
          <a:lstStyle/>
          <a:p>
            <a:pPr lvl="1"/>
            <a:endParaRPr lang="en-US" sz="2800" dirty="0"/>
          </a:p>
          <a:p>
            <a:pPr lvl="2"/>
            <a:endParaRPr lang="en-US" sz="2400" dirty="0"/>
          </a:p>
          <a:p>
            <a:pPr marL="1485900" lvl="2" indent="-571500">
              <a:buFont typeface="Wingdings" panose="05000000000000000000" pitchFamily="2" charset="2"/>
              <a:buChar char="v"/>
            </a:pPr>
            <a:endParaRPr lang="en-US" sz="2400" dirty="0"/>
          </a:p>
          <a:p>
            <a:pPr lvl="1"/>
            <a:endParaRPr lang="en-US" sz="1600" dirty="0"/>
          </a:p>
        </p:txBody>
      </p:sp>
      <p:sp>
        <p:nvSpPr>
          <p:cNvPr id="7" name="Slide Number Placeholder 6">
            <a:extLst>
              <a:ext uri="{FF2B5EF4-FFF2-40B4-BE49-F238E27FC236}">
                <a16:creationId xmlns:a16="http://schemas.microsoft.com/office/drawing/2014/main" id="{BA0DB711-12E3-43DA-A1FD-1D4BCB0E0F1C}"/>
              </a:ext>
            </a:extLst>
          </p:cNvPr>
          <p:cNvSpPr>
            <a:spLocks noGrp="1"/>
          </p:cNvSpPr>
          <p:nvPr>
            <p:ph type="sldNum" sz="quarter" idx="12"/>
          </p:nvPr>
        </p:nvSpPr>
        <p:spPr/>
        <p:txBody>
          <a:bodyPr/>
          <a:lstStyle/>
          <a:p>
            <a:fld id="{8AC66801-D8C3-D34B-9DCD-F7E9EF1A344D}" type="slidenum">
              <a:rPr lang="en-US" smtClean="0"/>
              <a:t>19</a:t>
            </a:fld>
            <a:endParaRPr lang="en-US"/>
          </a:p>
        </p:txBody>
      </p:sp>
      <p:pic>
        <p:nvPicPr>
          <p:cNvPr id="6" name="Picture 5">
            <a:extLst>
              <a:ext uri="{FF2B5EF4-FFF2-40B4-BE49-F238E27FC236}">
                <a16:creationId xmlns:a16="http://schemas.microsoft.com/office/drawing/2014/main" id="{4BFD3EF6-E399-4E5E-B3A8-BBECC080BCF6}"/>
              </a:ext>
            </a:extLst>
          </p:cNvPr>
          <p:cNvPicPr>
            <a:picLocks noChangeAspect="1"/>
          </p:cNvPicPr>
          <p:nvPr/>
        </p:nvPicPr>
        <p:blipFill>
          <a:blip r:embed="rId3"/>
          <a:srcRect/>
          <a:stretch/>
        </p:blipFill>
        <p:spPr>
          <a:xfrm>
            <a:off x="7398962" y="5594920"/>
            <a:ext cx="871118" cy="748137"/>
          </a:xfrm>
          <a:prstGeom prst="rect">
            <a:avLst/>
          </a:prstGeom>
        </p:spPr>
      </p:pic>
      <p:sp>
        <p:nvSpPr>
          <p:cNvPr id="8" name="Subtitle 2">
            <a:extLst>
              <a:ext uri="{FF2B5EF4-FFF2-40B4-BE49-F238E27FC236}">
                <a16:creationId xmlns:a16="http://schemas.microsoft.com/office/drawing/2014/main" id="{267ECBF4-7365-4C92-BC61-0317E3D6AD8A}"/>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pic>
        <p:nvPicPr>
          <p:cNvPr id="4" name="Picture 3">
            <a:extLst>
              <a:ext uri="{FF2B5EF4-FFF2-40B4-BE49-F238E27FC236}">
                <a16:creationId xmlns:a16="http://schemas.microsoft.com/office/drawing/2014/main" id="{D066C31A-1418-416F-BA10-09F5F613CB6B}"/>
              </a:ext>
            </a:extLst>
          </p:cNvPr>
          <p:cNvPicPr>
            <a:picLocks noChangeAspect="1"/>
          </p:cNvPicPr>
          <p:nvPr/>
        </p:nvPicPr>
        <p:blipFill>
          <a:blip r:embed="rId4"/>
          <a:stretch>
            <a:fillRect/>
          </a:stretch>
        </p:blipFill>
        <p:spPr>
          <a:xfrm>
            <a:off x="141514" y="1678577"/>
            <a:ext cx="8860972" cy="3130734"/>
          </a:xfrm>
          <a:prstGeom prst="rect">
            <a:avLst/>
          </a:prstGeom>
        </p:spPr>
      </p:pic>
    </p:spTree>
    <p:extLst>
      <p:ext uri="{BB962C8B-B14F-4D97-AF65-F5344CB8AC3E}">
        <p14:creationId xmlns:p14="http://schemas.microsoft.com/office/powerpoint/2010/main" val="1327624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532660" y="28444"/>
            <a:ext cx="8034291" cy="89708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400" spc="-150" dirty="0">
                <a:solidFill>
                  <a:srgbClr val="102642"/>
                </a:solidFill>
                <a:latin typeface="Helvetica LT Std Cond"/>
                <a:cs typeface="Helvetica LT Std Cond"/>
              </a:rPr>
              <a:t>Agenda</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a:off x="1" y="803404"/>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2B2609-B8F8-4A9D-BB37-C6B60DE7AF44}"/>
              </a:ext>
            </a:extLst>
          </p:cNvPr>
          <p:cNvSpPr/>
          <p:nvPr/>
        </p:nvSpPr>
        <p:spPr>
          <a:xfrm>
            <a:off x="282301" y="877847"/>
            <a:ext cx="8618417" cy="3477875"/>
          </a:xfrm>
          <a:prstGeom prst="rect">
            <a:avLst/>
          </a:prstGeom>
        </p:spPr>
        <p:txBody>
          <a:bodyPr wrap="square">
            <a:spAutoFit/>
          </a:bodyPr>
          <a:lstStyle/>
          <a:p>
            <a:pPr marL="457200" indent="-457200">
              <a:buFont typeface="Wingdings" panose="05000000000000000000" pitchFamily="2" charset="2"/>
              <a:buChar char="Ø"/>
            </a:pPr>
            <a:r>
              <a:rPr lang="en-US" sz="2000" dirty="0"/>
              <a:t>Open Enrollment / Frontline Central Enrollment Procedure</a:t>
            </a:r>
          </a:p>
          <a:p>
            <a:pPr marL="457200" indent="-457200">
              <a:buFont typeface="Wingdings" panose="05000000000000000000" pitchFamily="2" charset="2"/>
              <a:buChar char="Ø"/>
            </a:pPr>
            <a:r>
              <a:rPr lang="en-US" sz="2000" dirty="0"/>
              <a:t>Network &amp; Administrative Procedures</a:t>
            </a:r>
          </a:p>
          <a:p>
            <a:pPr marL="457200" indent="-457200">
              <a:buFont typeface="Wingdings" panose="05000000000000000000" pitchFamily="2" charset="2"/>
              <a:buChar char="Ø"/>
            </a:pPr>
            <a:r>
              <a:rPr lang="en-US" sz="2000" dirty="0"/>
              <a:t>2022 Health Side by Side Comparison</a:t>
            </a:r>
          </a:p>
          <a:p>
            <a:pPr marL="457200" indent="-457200">
              <a:buFont typeface="Wingdings" panose="05000000000000000000" pitchFamily="2" charset="2"/>
              <a:buChar char="Ø"/>
            </a:pPr>
            <a:r>
              <a:rPr lang="en-US" sz="2000" dirty="0"/>
              <a:t>Out-of-Network Benefits with Dollar Limits</a:t>
            </a:r>
          </a:p>
          <a:p>
            <a:pPr marL="457200" indent="-457200">
              <a:buFont typeface="Wingdings" panose="05000000000000000000" pitchFamily="2" charset="2"/>
              <a:buChar char="Ø"/>
            </a:pPr>
            <a:r>
              <a:rPr lang="en-US" sz="2000" dirty="0"/>
              <a:t>Out-of-Network Reimbursement Procedures</a:t>
            </a:r>
          </a:p>
          <a:p>
            <a:pPr marL="457200" indent="-457200">
              <a:buFont typeface="Wingdings" panose="05000000000000000000" pitchFamily="2" charset="2"/>
              <a:buChar char="Ø"/>
            </a:pPr>
            <a:r>
              <a:rPr lang="en-US" sz="2000" dirty="0"/>
              <a:t>GSHP Medical Overview</a:t>
            </a:r>
          </a:p>
          <a:p>
            <a:pPr marL="457200" indent="-457200">
              <a:buFont typeface="Wingdings" panose="05000000000000000000" pitchFamily="2" charset="2"/>
              <a:buChar char="Ø"/>
            </a:pPr>
            <a:r>
              <a:rPr lang="en-US" sz="2000" dirty="0"/>
              <a:t>EHP and GSHP Prescription Drug Benefits </a:t>
            </a:r>
          </a:p>
          <a:p>
            <a:pPr marL="457200" indent="-457200">
              <a:buFont typeface="Wingdings" panose="05000000000000000000" pitchFamily="2" charset="2"/>
              <a:buChar char="Ø"/>
            </a:pPr>
            <a:r>
              <a:rPr lang="en-US" sz="2000" dirty="0"/>
              <a:t>Employee Premium Sharing overview</a:t>
            </a:r>
          </a:p>
          <a:p>
            <a:pPr marL="457200" indent="-457200">
              <a:buFont typeface="Wingdings" panose="05000000000000000000" pitchFamily="2" charset="2"/>
              <a:buChar char="Ø"/>
            </a:pPr>
            <a:r>
              <a:rPr lang="en-US" sz="2000" dirty="0"/>
              <a:t>NJEHP / GSHP Contribution Schedule</a:t>
            </a:r>
          </a:p>
          <a:p>
            <a:pPr marL="457200" indent="-457200">
              <a:buFont typeface="Wingdings" panose="05000000000000000000" pitchFamily="2" charset="2"/>
              <a:buChar char="Ø"/>
            </a:pPr>
            <a:r>
              <a:rPr lang="en-US" sz="2000" dirty="0"/>
              <a:t>Employee Contribution Calculator</a:t>
            </a:r>
          </a:p>
          <a:p>
            <a:pPr marL="457200" indent="-457200">
              <a:buFont typeface="Wingdings" panose="05000000000000000000" pitchFamily="2" charset="2"/>
              <a:buChar char="Ø"/>
            </a:pPr>
            <a:r>
              <a:rPr lang="en-US" sz="2000" dirty="0"/>
              <a:t>Important Dates &amp; Questions</a:t>
            </a:r>
            <a:endParaRPr lang="en-US" sz="1400" dirty="0"/>
          </a:p>
        </p:txBody>
      </p:sp>
      <p:sp>
        <p:nvSpPr>
          <p:cNvPr id="6" name="Slide Number Placeholder 5">
            <a:extLst>
              <a:ext uri="{FF2B5EF4-FFF2-40B4-BE49-F238E27FC236}">
                <a16:creationId xmlns:a16="http://schemas.microsoft.com/office/drawing/2014/main" id="{F71C7444-0800-435A-8488-F81AF28A44E3}"/>
              </a:ext>
            </a:extLst>
          </p:cNvPr>
          <p:cNvSpPr>
            <a:spLocks noGrp="1"/>
          </p:cNvSpPr>
          <p:nvPr>
            <p:ph type="sldNum" sz="quarter" idx="12"/>
          </p:nvPr>
        </p:nvSpPr>
        <p:spPr/>
        <p:txBody>
          <a:bodyPr/>
          <a:lstStyle/>
          <a:p>
            <a:fld id="{8AC66801-D8C3-D34B-9DCD-F7E9EF1A344D}" type="slidenum">
              <a:rPr lang="en-US" smtClean="0"/>
              <a:t>2</a:t>
            </a:fld>
            <a:endParaRPr lang="en-US"/>
          </a:p>
        </p:txBody>
      </p:sp>
      <p:pic>
        <p:nvPicPr>
          <p:cNvPr id="7" name="Picture 6">
            <a:extLst>
              <a:ext uri="{FF2B5EF4-FFF2-40B4-BE49-F238E27FC236}">
                <a16:creationId xmlns:a16="http://schemas.microsoft.com/office/drawing/2014/main" id="{17C39698-6283-45D3-BFB3-95FFE7071218}"/>
              </a:ext>
            </a:extLst>
          </p:cNvPr>
          <p:cNvPicPr>
            <a:picLocks noChangeAspect="1"/>
          </p:cNvPicPr>
          <p:nvPr/>
        </p:nvPicPr>
        <p:blipFill>
          <a:blip r:embed="rId3"/>
          <a:srcRect/>
          <a:stretch/>
        </p:blipFill>
        <p:spPr>
          <a:xfrm>
            <a:off x="7399855" y="5601566"/>
            <a:ext cx="871118" cy="748137"/>
          </a:xfrm>
          <a:prstGeom prst="rect">
            <a:avLst/>
          </a:prstGeom>
        </p:spPr>
      </p:pic>
      <p:sp>
        <p:nvSpPr>
          <p:cNvPr id="10" name="Subtitle 2">
            <a:extLst>
              <a:ext uri="{FF2B5EF4-FFF2-40B4-BE49-F238E27FC236}">
                <a16:creationId xmlns:a16="http://schemas.microsoft.com/office/drawing/2014/main" id="{CCEDAA58-DEFA-4DC2-A49F-2139FBA619E0}"/>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2152532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810452" y="94446"/>
            <a:ext cx="7523093" cy="745427"/>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600" spc="-150" dirty="0">
              <a:solidFill>
                <a:srgbClr val="102642"/>
              </a:solidFill>
              <a:latin typeface="Helvetica LT Std Cond"/>
              <a:cs typeface="Helvetica LT Std Cond"/>
            </a:endParaRPr>
          </a:p>
          <a:p>
            <a:pPr algn="l">
              <a:lnSpc>
                <a:spcPct val="80000"/>
              </a:lnSpc>
            </a:pPr>
            <a:r>
              <a:rPr lang="en-US" sz="4200" spc="-150" dirty="0">
                <a:solidFill>
                  <a:srgbClr val="102642"/>
                </a:solidFill>
                <a:latin typeface="Helvetica LT Std Cond"/>
                <a:cs typeface="Helvetica LT Std Cond"/>
              </a:rPr>
              <a:t>Important Dates and Information</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973327"/>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FDB660-64F4-444E-A2AA-D6C2975EBEB5}"/>
              </a:ext>
            </a:extLst>
          </p:cNvPr>
          <p:cNvSpPr/>
          <p:nvPr/>
        </p:nvSpPr>
        <p:spPr>
          <a:xfrm>
            <a:off x="712381" y="1257755"/>
            <a:ext cx="7764869" cy="4678204"/>
          </a:xfrm>
          <a:prstGeom prst="rect">
            <a:avLst/>
          </a:prstGeom>
        </p:spPr>
        <p:txBody>
          <a:bodyPr wrap="square">
            <a:spAutoFit/>
          </a:bodyPr>
          <a:lstStyle/>
          <a:p>
            <a:pPr marL="457200" indent="-457200">
              <a:buFont typeface="Wingdings" panose="05000000000000000000" pitchFamily="2" charset="2"/>
              <a:buChar char="Ø"/>
            </a:pPr>
            <a:r>
              <a:rPr lang="en-US" sz="2600" dirty="0"/>
              <a:t>The Affirmative election period is:</a:t>
            </a:r>
          </a:p>
          <a:p>
            <a:r>
              <a:rPr lang="en-US" sz="2600" dirty="0">
                <a:solidFill>
                  <a:srgbClr val="FF0000"/>
                </a:solidFill>
              </a:rPr>
              <a:t>	November 29</a:t>
            </a:r>
            <a:r>
              <a:rPr lang="en-US" sz="2600" baseline="30000" dirty="0">
                <a:solidFill>
                  <a:srgbClr val="FF0000"/>
                </a:solidFill>
              </a:rPr>
              <a:t>th</a:t>
            </a:r>
            <a:r>
              <a:rPr lang="en-US" sz="2600" dirty="0">
                <a:solidFill>
                  <a:srgbClr val="FF0000"/>
                </a:solidFill>
              </a:rPr>
              <a:t>  to December 10</a:t>
            </a:r>
            <a:r>
              <a:rPr lang="en-US" sz="2600" baseline="30000" dirty="0">
                <a:solidFill>
                  <a:srgbClr val="FF0000"/>
                </a:solidFill>
              </a:rPr>
              <a:t>th</a:t>
            </a:r>
          </a:p>
          <a:p>
            <a:endParaRPr lang="en-US" sz="2600" dirty="0">
              <a:solidFill>
                <a:srgbClr val="FF0000"/>
              </a:solidFill>
            </a:endParaRPr>
          </a:p>
          <a:p>
            <a:endParaRPr lang="en-US" sz="1100" dirty="0">
              <a:solidFill>
                <a:srgbClr val="FF0000"/>
              </a:solidFill>
            </a:endParaRPr>
          </a:p>
          <a:p>
            <a:pPr marL="457200" indent="-457200">
              <a:buFont typeface="Wingdings" panose="05000000000000000000" pitchFamily="2" charset="2"/>
              <a:buChar char="Ø"/>
            </a:pPr>
            <a:r>
              <a:rPr lang="en-US" sz="2600" dirty="0"/>
              <a:t>Any changes to current coverage must be submitted to the Business Office with the SHIF enrollment form by:  </a:t>
            </a:r>
            <a:r>
              <a:rPr lang="en-US" sz="2600" dirty="0">
                <a:solidFill>
                  <a:srgbClr val="FF0000"/>
                </a:solidFill>
              </a:rPr>
              <a:t>December 10</a:t>
            </a:r>
            <a:r>
              <a:rPr lang="en-US" sz="2600" baseline="30000" dirty="0">
                <a:solidFill>
                  <a:srgbClr val="FF0000"/>
                </a:solidFill>
              </a:rPr>
              <a:t>th</a:t>
            </a:r>
            <a:r>
              <a:rPr lang="en-US" sz="2600" dirty="0">
                <a:solidFill>
                  <a:srgbClr val="FF0000"/>
                </a:solidFill>
              </a:rPr>
              <a:t>, 2021</a:t>
            </a:r>
          </a:p>
          <a:p>
            <a:endParaRPr lang="en-US" sz="2600" dirty="0">
              <a:solidFill>
                <a:srgbClr val="FF0000"/>
              </a:solidFill>
            </a:endParaRPr>
          </a:p>
          <a:p>
            <a:pPr marL="457200" indent="-457200">
              <a:buFont typeface="Wingdings" panose="05000000000000000000" pitchFamily="2" charset="2"/>
              <a:buChar char="Ø"/>
            </a:pPr>
            <a:endParaRPr lang="en-US" sz="1100" dirty="0">
              <a:solidFill>
                <a:srgbClr val="FF0000"/>
              </a:solidFill>
            </a:endParaRPr>
          </a:p>
          <a:p>
            <a:pPr marL="457200" indent="-457200">
              <a:buFont typeface="Wingdings" panose="05000000000000000000" pitchFamily="2" charset="2"/>
              <a:buChar char="Ø"/>
            </a:pPr>
            <a:r>
              <a:rPr lang="en-US" sz="2600" dirty="0"/>
              <a:t>Effective Date of  coverage for changes during this open enrollment period is:  </a:t>
            </a:r>
            <a:r>
              <a:rPr lang="en-US" sz="2600" dirty="0">
                <a:solidFill>
                  <a:srgbClr val="FF0000"/>
                </a:solidFill>
              </a:rPr>
              <a:t>January 1, 2022</a:t>
            </a:r>
          </a:p>
          <a:p>
            <a:pPr marL="457200" indent="-457200">
              <a:buFont typeface="Wingdings" panose="05000000000000000000" pitchFamily="2" charset="2"/>
              <a:buChar char="Ø"/>
            </a:pPr>
            <a:endParaRPr lang="en-US" sz="1600" dirty="0">
              <a:solidFill>
                <a:srgbClr val="FF0000"/>
              </a:solidFill>
            </a:endParaRPr>
          </a:p>
          <a:p>
            <a:pPr marL="457200" indent="-457200">
              <a:buFont typeface="Wingdings" panose="05000000000000000000" pitchFamily="2" charset="2"/>
              <a:buChar char="Ø"/>
            </a:pPr>
            <a:endParaRPr lang="en-US" sz="2600" dirty="0"/>
          </a:p>
        </p:txBody>
      </p:sp>
      <p:sp>
        <p:nvSpPr>
          <p:cNvPr id="5" name="Slide Number Placeholder 4">
            <a:extLst>
              <a:ext uri="{FF2B5EF4-FFF2-40B4-BE49-F238E27FC236}">
                <a16:creationId xmlns:a16="http://schemas.microsoft.com/office/drawing/2014/main" id="{1EFF450F-3182-4EAA-9FAD-96F59D4A58AC}"/>
              </a:ext>
            </a:extLst>
          </p:cNvPr>
          <p:cNvSpPr>
            <a:spLocks noGrp="1"/>
          </p:cNvSpPr>
          <p:nvPr>
            <p:ph type="sldNum" sz="quarter" idx="12"/>
          </p:nvPr>
        </p:nvSpPr>
        <p:spPr/>
        <p:txBody>
          <a:bodyPr/>
          <a:lstStyle/>
          <a:p>
            <a:fld id="{8AC66801-D8C3-D34B-9DCD-F7E9EF1A344D}" type="slidenum">
              <a:rPr lang="en-US" smtClean="0"/>
              <a:t>20</a:t>
            </a:fld>
            <a:endParaRPr lang="en-US"/>
          </a:p>
        </p:txBody>
      </p:sp>
      <p:pic>
        <p:nvPicPr>
          <p:cNvPr id="7" name="Picture 6">
            <a:extLst>
              <a:ext uri="{FF2B5EF4-FFF2-40B4-BE49-F238E27FC236}">
                <a16:creationId xmlns:a16="http://schemas.microsoft.com/office/drawing/2014/main" id="{0E6A4F77-1E22-4EC5-9CFD-87C66D27261C}"/>
              </a:ext>
            </a:extLst>
          </p:cNvPr>
          <p:cNvPicPr>
            <a:picLocks noChangeAspect="1"/>
          </p:cNvPicPr>
          <p:nvPr/>
        </p:nvPicPr>
        <p:blipFill>
          <a:blip r:embed="rId3"/>
          <a:srcRect/>
          <a:stretch/>
        </p:blipFill>
        <p:spPr>
          <a:xfrm>
            <a:off x="7399855" y="5594920"/>
            <a:ext cx="871118" cy="748137"/>
          </a:xfrm>
          <a:prstGeom prst="rect">
            <a:avLst/>
          </a:prstGeom>
        </p:spPr>
      </p:pic>
      <p:sp>
        <p:nvSpPr>
          <p:cNvPr id="8" name="Subtitle 2">
            <a:extLst>
              <a:ext uri="{FF2B5EF4-FFF2-40B4-BE49-F238E27FC236}">
                <a16:creationId xmlns:a16="http://schemas.microsoft.com/office/drawing/2014/main" id="{B4CC0C98-44E0-4D23-B431-6F89EC25526E}"/>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2775131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810452" y="94446"/>
            <a:ext cx="7523093" cy="745427"/>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3600" spc="-150" dirty="0">
              <a:solidFill>
                <a:srgbClr val="102642"/>
              </a:solidFill>
              <a:latin typeface="Helvetica LT Std Cond"/>
              <a:cs typeface="Helvetica LT Std Cond"/>
            </a:endParaRPr>
          </a:p>
          <a:p>
            <a:pPr algn="l">
              <a:lnSpc>
                <a:spcPct val="80000"/>
              </a:lnSpc>
            </a:pPr>
            <a:r>
              <a:rPr lang="en-US" sz="4200" spc="-150" dirty="0">
                <a:solidFill>
                  <a:srgbClr val="102642"/>
                </a:solidFill>
                <a:latin typeface="Helvetica LT Std Cond"/>
                <a:cs typeface="Helvetica LT Std Cond"/>
              </a:rPr>
              <a:t>Questions</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973327"/>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FDB660-64F4-444E-A2AA-D6C2975EBEB5}"/>
              </a:ext>
            </a:extLst>
          </p:cNvPr>
          <p:cNvSpPr/>
          <p:nvPr/>
        </p:nvSpPr>
        <p:spPr>
          <a:xfrm>
            <a:off x="712381" y="1184959"/>
            <a:ext cx="7764869" cy="4373570"/>
          </a:xfrm>
          <a:prstGeom prst="rect">
            <a:avLst/>
          </a:prstGeom>
        </p:spPr>
        <p:txBody>
          <a:bodyPr wrap="square">
            <a:spAutoFit/>
          </a:bodyPr>
          <a:lstStyle/>
          <a:p>
            <a:pPr>
              <a:lnSpc>
                <a:spcPct val="110000"/>
              </a:lnSpc>
            </a:pPr>
            <a:r>
              <a:rPr lang="en-US" sz="2400" dirty="0">
                <a:latin typeface="Helvetica LT Std Cond"/>
                <a:cs typeface="Helvetica LT Std Cond"/>
              </a:rPr>
              <a:t>You can contact us with any questions you have in regards to your benefits!</a:t>
            </a:r>
          </a:p>
          <a:p>
            <a:pPr lvl="2">
              <a:lnSpc>
                <a:spcPct val="110000"/>
              </a:lnSpc>
            </a:pPr>
            <a:endParaRPr lang="en-US" sz="2400" dirty="0">
              <a:latin typeface="Helvetica LT Std Cond"/>
              <a:cs typeface="Helvetica LT Std Cond"/>
            </a:endParaRPr>
          </a:p>
          <a:p>
            <a:pPr marL="742950" lvl="1" indent="-285750">
              <a:lnSpc>
                <a:spcPct val="110000"/>
              </a:lnSpc>
              <a:buFont typeface="Wingdings" panose="05000000000000000000" pitchFamily="2" charset="2"/>
              <a:buChar char="Ø"/>
            </a:pPr>
            <a:r>
              <a:rPr lang="en-US" sz="2400" dirty="0">
                <a:latin typeface="Helvetica LT Std Cond"/>
                <a:cs typeface="Helvetica LT Std Cond"/>
              </a:rPr>
              <a:t>Michael Mauro, Vice President</a:t>
            </a:r>
          </a:p>
          <a:p>
            <a:pPr marL="1200150" lvl="2" indent="-285750">
              <a:lnSpc>
                <a:spcPct val="110000"/>
              </a:lnSpc>
              <a:buFont typeface="Wingdings" panose="05000000000000000000" pitchFamily="2" charset="2"/>
              <a:buChar char="Ø"/>
            </a:pPr>
            <a:r>
              <a:rPr lang="en-US" sz="2400" dirty="0">
                <a:latin typeface="Helvetica LT Std Cond"/>
                <a:cs typeface="Helvetica LT Std Cond"/>
                <a:hlinkClick r:id="rId3"/>
              </a:rPr>
              <a:t>mmauro@bbmetro.com</a:t>
            </a:r>
            <a:endParaRPr lang="en-US" sz="2400" dirty="0">
              <a:latin typeface="Helvetica LT Std Cond"/>
              <a:cs typeface="Helvetica LT Std Cond"/>
            </a:endParaRPr>
          </a:p>
          <a:p>
            <a:pPr marL="1200150" lvl="2" indent="-285750">
              <a:lnSpc>
                <a:spcPct val="110000"/>
              </a:lnSpc>
              <a:buFont typeface="Wingdings" panose="05000000000000000000" pitchFamily="2" charset="2"/>
              <a:buChar char="Ø"/>
            </a:pPr>
            <a:r>
              <a:rPr lang="en-US" sz="2400" dirty="0">
                <a:latin typeface="Helvetica LT Std Cond"/>
                <a:cs typeface="Helvetica LT Std Cond"/>
              </a:rPr>
              <a:t>732-389-1425</a:t>
            </a:r>
            <a:endParaRPr lang="en-US" sz="2400" dirty="0">
              <a:solidFill>
                <a:srgbClr val="7F7F7F"/>
              </a:solidFill>
              <a:latin typeface="Helvetica LT Std Cond"/>
              <a:cs typeface="Helvetica LT Std Cond"/>
            </a:endParaRPr>
          </a:p>
          <a:p>
            <a:pPr marL="1200150" lvl="2" indent="-285750">
              <a:lnSpc>
                <a:spcPct val="110000"/>
              </a:lnSpc>
              <a:buFont typeface="Wingdings" panose="05000000000000000000" pitchFamily="2" charset="2"/>
              <a:buChar char="Ø"/>
            </a:pPr>
            <a:endParaRPr lang="en-US" sz="2400" dirty="0">
              <a:solidFill>
                <a:srgbClr val="7F7F7F"/>
              </a:solidFill>
              <a:latin typeface="Helvetica LT Std Cond"/>
              <a:cs typeface="Helvetica LT Std Cond"/>
            </a:endParaRPr>
          </a:p>
          <a:p>
            <a:pPr marL="742950" lvl="1" indent="-285750">
              <a:lnSpc>
                <a:spcPct val="110000"/>
              </a:lnSpc>
              <a:buFont typeface="Wingdings" panose="05000000000000000000" pitchFamily="2" charset="2"/>
              <a:buChar char="Ø"/>
            </a:pPr>
            <a:r>
              <a:rPr lang="en-US" sz="2400" dirty="0">
                <a:latin typeface="Helvetica LT Std Cond"/>
                <a:cs typeface="Helvetica LT Std Cond"/>
              </a:rPr>
              <a:t>Keri Coyle, Senior Account Specialist</a:t>
            </a:r>
          </a:p>
          <a:p>
            <a:pPr marL="1200150" lvl="2" indent="-285750">
              <a:lnSpc>
                <a:spcPct val="110000"/>
              </a:lnSpc>
              <a:buFont typeface="Wingdings" panose="05000000000000000000" pitchFamily="2" charset="2"/>
              <a:buChar char="Ø"/>
            </a:pPr>
            <a:r>
              <a:rPr lang="en-US" sz="2400" dirty="0">
                <a:latin typeface="Helvetica LT Std Cond"/>
                <a:cs typeface="Helvetica LT Std Cond"/>
                <a:hlinkClick r:id="rId4"/>
              </a:rPr>
              <a:t>kcoyle@bbmetro.com</a:t>
            </a:r>
            <a:endParaRPr lang="en-US" sz="2400" dirty="0">
              <a:latin typeface="Helvetica LT Std Cond"/>
              <a:cs typeface="Helvetica LT Std Cond"/>
            </a:endParaRPr>
          </a:p>
          <a:p>
            <a:pPr marL="1200150" lvl="2" indent="-285750">
              <a:lnSpc>
                <a:spcPct val="110000"/>
              </a:lnSpc>
              <a:buFont typeface="Wingdings" panose="05000000000000000000" pitchFamily="2" charset="2"/>
              <a:buChar char="Ø"/>
            </a:pPr>
            <a:r>
              <a:rPr lang="en-US" sz="2400" dirty="0">
                <a:latin typeface="Helvetica LT Std Cond"/>
                <a:cs typeface="Helvetica LT Std Cond"/>
              </a:rPr>
              <a:t>732-389-1425</a:t>
            </a:r>
            <a:endParaRPr lang="en-US" sz="1400" dirty="0">
              <a:latin typeface="Helvetica LT Std Cond"/>
              <a:cs typeface="Helvetica LT Std Cond"/>
            </a:endParaRPr>
          </a:p>
          <a:p>
            <a:pPr marL="1200150" lvl="2" indent="-285750">
              <a:lnSpc>
                <a:spcPct val="110000"/>
              </a:lnSpc>
              <a:buFont typeface="Wingdings" panose="05000000000000000000" pitchFamily="2" charset="2"/>
              <a:buChar char="Ø"/>
            </a:pPr>
            <a:endParaRPr lang="en-US" sz="1400" dirty="0">
              <a:solidFill>
                <a:srgbClr val="7F7F7F"/>
              </a:solidFill>
              <a:latin typeface="Helvetica LT Std Cond"/>
              <a:cs typeface="Helvetica LT Std Cond"/>
            </a:endParaRPr>
          </a:p>
        </p:txBody>
      </p:sp>
      <p:sp>
        <p:nvSpPr>
          <p:cNvPr id="5" name="Slide Number Placeholder 4">
            <a:extLst>
              <a:ext uri="{FF2B5EF4-FFF2-40B4-BE49-F238E27FC236}">
                <a16:creationId xmlns:a16="http://schemas.microsoft.com/office/drawing/2014/main" id="{1EFF450F-3182-4EAA-9FAD-96F59D4A58AC}"/>
              </a:ext>
            </a:extLst>
          </p:cNvPr>
          <p:cNvSpPr>
            <a:spLocks noGrp="1"/>
          </p:cNvSpPr>
          <p:nvPr>
            <p:ph type="sldNum" sz="quarter" idx="12"/>
          </p:nvPr>
        </p:nvSpPr>
        <p:spPr/>
        <p:txBody>
          <a:bodyPr/>
          <a:lstStyle/>
          <a:p>
            <a:fld id="{8AC66801-D8C3-D34B-9DCD-F7E9EF1A344D}" type="slidenum">
              <a:rPr lang="en-US" smtClean="0"/>
              <a:t>21</a:t>
            </a:fld>
            <a:endParaRPr lang="en-US"/>
          </a:p>
        </p:txBody>
      </p:sp>
      <p:pic>
        <p:nvPicPr>
          <p:cNvPr id="7" name="Picture 6">
            <a:extLst>
              <a:ext uri="{FF2B5EF4-FFF2-40B4-BE49-F238E27FC236}">
                <a16:creationId xmlns:a16="http://schemas.microsoft.com/office/drawing/2014/main" id="{0E6A4F77-1E22-4EC5-9CFD-87C66D27261C}"/>
              </a:ext>
            </a:extLst>
          </p:cNvPr>
          <p:cNvPicPr>
            <a:picLocks noChangeAspect="1"/>
          </p:cNvPicPr>
          <p:nvPr/>
        </p:nvPicPr>
        <p:blipFill>
          <a:blip r:embed="rId5"/>
          <a:srcRect/>
          <a:stretch/>
        </p:blipFill>
        <p:spPr>
          <a:xfrm>
            <a:off x="7399855" y="5594920"/>
            <a:ext cx="871118" cy="748137"/>
          </a:xfrm>
          <a:prstGeom prst="rect">
            <a:avLst/>
          </a:prstGeom>
        </p:spPr>
      </p:pic>
      <p:sp>
        <p:nvSpPr>
          <p:cNvPr id="8" name="Subtitle 2">
            <a:extLst>
              <a:ext uri="{FF2B5EF4-FFF2-40B4-BE49-F238E27FC236}">
                <a16:creationId xmlns:a16="http://schemas.microsoft.com/office/drawing/2014/main" id="{B4CC0C98-44E0-4D23-B431-6F89EC25526E}"/>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3726697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52743" y="0"/>
            <a:ext cx="8438514" cy="78015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 Open Enrollment Procedure</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2" y="639971"/>
            <a:ext cx="9143998"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A0DB711-12E3-43DA-A1FD-1D4BCB0E0F1C}"/>
              </a:ext>
            </a:extLst>
          </p:cNvPr>
          <p:cNvSpPr>
            <a:spLocks noGrp="1"/>
          </p:cNvSpPr>
          <p:nvPr>
            <p:ph type="sldNum" sz="quarter" idx="12"/>
          </p:nvPr>
        </p:nvSpPr>
        <p:spPr/>
        <p:txBody>
          <a:bodyPr/>
          <a:lstStyle/>
          <a:p>
            <a:fld id="{8AC66801-D8C3-D34B-9DCD-F7E9EF1A344D}" type="slidenum">
              <a:rPr lang="en-US" smtClean="0"/>
              <a:t>3</a:t>
            </a:fld>
            <a:endParaRPr lang="en-US" dirty="0"/>
          </a:p>
        </p:txBody>
      </p:sp>
      <p:sp>
        <p:nvSpPr>
          <p:cNvPr id="9" name="TextBox 8">
            <a:extLst>
              <a:ext uri="{FF2B5EF4-FFF2-40B4-BE49-F238E27FC236}">
                <a16:creationId xmlns:a16="http://schemas.microsoft.com/office/drawing/2014/main" id="{FBEF0D8F-17AE-43DF-8524-D7A9F37E7E61}"/>
              </a:ext>
            </a:extLst>
          </p:cNvPr>
          <p:cNvSpPr txBox="1"/>
          <p:nvPr/>
        </p:nvSpPr>
        <p:spPr>
          <a:xfrm>
            <a:off x="31306" y="662830"/>
            <a:ext cx="8957246" cy="5832366"/>
          </a:xfrm>
          <a:prstGeom prst="rect">
            <a:avLst/>
          </a:prstGeom>
          <a:noFill/>
        </p:spPr>
        <p:txBody>
          <a:bodyPr wrap="square" rtlCol="0">
            <a:spAutoFit/>
          </a:bodyPr>
          <a:lstStyle/>
          <a:p>
            <a:pPr marL="457200" indent="-457200">
              <a:buFont typeface="Wingdings" panose="05000000000000000000" pitchFamily="2" charset="2"/>
              <a:buChar char="Ø"/>
            </a:pPr>
            <a:endParaRPr lang="en-US" sz="2200" b="1" dirty="0"/>
          </a:p>
          <a:p>
            <a:pPr marL="457200" indent="-457200">
              <a:buFont typeface="Wingdings" panose="05000000000000000000" pitchFamily="2" charset="2"/>
              <a:buChar char="Ø"/>
            </a:pPr>
            <a:r>
              <a:rPr lang="en-US" sz="2200" b="1" dirty="0"/>
              <a:t>Special Open Enrollment for January 1, 2022 	</a:t>
            </a:r>
          </a:p>
          <a:p>
            <a:pPr marL="914400" lvl="1" indent="-457200">
              <a:buFont typeface="Wingdings" panose="05000000000000000000" pitchFamily="2" charset="2"/>
              <a:buChar char="v"/>
            </a:pPr>
            <a:r>
              <a:rPr lang="en-US" sz="2200" dirty="0"/>
              <a:t>Garden State Health Plan is only plan available for consideration during this special open enrollment</a:t>
            </a:r>
          </a:p>
          <a:p>
            <a:pPr marL="457200" indent="-457200">
              <a:buFont typeface="Wingdings" panose="05000000000000000000" pitchFamily="2" charset="2"/>
              <a:buChar char="Ø"/>
            </a:pPr>
            <a:endParaRPr lang="en-US" sz="2200" b="1" dirty="0"/>
          </a:p>
          <a:p>
            <a:pPr marL="457200" indent="-457200">
              <a:buFont typeface="Wingdings" panose="05000000000000000000" pitchFamily="2" charset="2"/>
              <a:buChar char="Ø"/>
            </a:pPr>
            <a:r>
              <a:rPr lang="en-US" sz="2200" b="1" dirty="0"/>
              <a:t>No action required for employees who wish to remain in their current plan during this special open enrollment</a:t>
            </a:r>
          </a:p>
          <a:p>
            <a:pPr marL="457200" indent="-457200">
              <a:buFont typeface="Wingdings" panose="05000000000000000000" pitchFamily="2" charset="2"/>
              <a:buChar char="Ø"/>
            </a:pPr>
            <a:endParaRPr lang="en-US" sz="2200" dirty="0"/>
          </a:p>
          <a:p>
            <a:pPr lvl="1"/>
            <a:endParaRPr lang="en-US" sz="1000" dirty="0"/>
          </a:p>
          <a:p>
            <a:pPr marL="457200" indent="-457200">
              <a:buFont typeface="Wingdings" panose="05000000000000000000" pitchFamily="2" charset="2"/>
              <a:buChar char="Ø"/>
            </a:pPr>
            <a:r>
              <a:rPr lang="en-US" sz="2200" b="1" dirty="0"/>
              <a:t>Employees who wish to make changes during Open Enrollment</a:t>
            </a:r>
            <a:endParaRPr lang="en-US" sz="2200" dirty="0"/>
          </a:p>
          <a:p>
            <a:pPr marL="914400" lvl="1" indent="-457200">
              <a:buFont typeface="Wingdings" panose="05000000000000000000" pitchFamily="2" charset="2"/>
              <a:buChar char="v"/>
            </a:pPr>
            <a:r>
              <a:rPr lang="en-US" sz="2200" dirty="0"/>
              <a:t>If you want to change your current plan or add or delete dependents </a:t>
            </a:r>
            <a:r>
              <a:rPr lang="en-US" sz="2200" u="sng" dirty="0"/>
              <a:t>you must fill out the SHIF enrollment form</a:t>
            </a:r>
          </a:p>
          <a:p>
            <a:pPr lvl="1"/>
            <a:endParaRPr lang="en-US" sz="2200" u="sng" dirty="0"/>
          </a:p>
          <a:p>
            <a:pPr lvl="1"/>
            <a:endParaRPr lang="en-US" sz="400" dirty="0"/>
          </a:p>
          <a:p>
            <a:pPr marL="914400" lvl="1" indent="-457200">
              <a:buFont typeface="Wingdings" panose="05000000000000000000" pitchFamily="2" charset="2"/>
              <a:buChar char="v"/>
            </a:pPr>
            <a:endParaRPr lang="en-US" sz="1000" dirty="0"/>
          </a:p>
          <a:p>
            <a:pPr marL="457200" indent="-457200">
              <a:buFont typeface="Wingdings" panose="05000000000000000000" pitchFamily="2" charset="2"/>
              <a:buChar char="Ø"/>
            </a:pPr>
            <a:r>
              <a:rPr lang="en-US" sz="2200" b="1" dirty="0"/>
              <a:t>Employees hired after 7/1/20 must remain in the EHP or GSHP</a:t>
            </a:r>
            <a:endParaRPr lang="en-US" sz="2200" dirty="0"/>
          </a:p>
          <a:p>
            <a:endParaRPr lang="en-US" sz="2100" b="1" dirty="0"/>
          </a:p>
          <a:p>
            <a:pPr marL="914400" lvl="1" indent="-457200">
              <a:buFont typeface="Wingdings" panose="05000000000000000000" pitchFamily="2" charset="2"/>
              <a:buChar char="v"/>
            </a:pPr>
            <a:endParaRPr lang="en-US" sz="2100" dirty="0"/>
          </a:p>
          <a:p>
            <a:pPr marL="914400" lvl="1" indent="-457200">
              <a:buFont typeface="Wingdings" panose="05000000000000000000" pitchFamily="2" charset="2"/>
              <a:buChar char="v"/>
            </a:pPr>
            <a:endParaRPr lang="en-US" sz="2100" dirty="0"/>
          </a:p>
        </p:txBody>
      </p:sp>
      <p:pic>
        <p:nvPicPr>
          <p:cNvPr id="10" name="Picture 9">
            <a:extLst>
              <a:ext uri="{FF2B5EF4-FFF2-40B4-BE49-F238E27FC236}">
                <a16:creationId xmlns:a16="http://schemas.microsoft.com/office/drawing/2014/main" id="{DD7C6F8C-831F-4D71-A028-C36A9C2CFBA3}"/>
              </a:ext>
            </a:extLst>
          </p:cNvPr>
          <p:cNvPicPr>
            <a:picLocks noChangeAspect="1"/>
          </p:cNvPicPr>
          <p:nvPr/>
        </p:nvPicPr>
        <p:blipFill>
          <a:blip r:embed="rId3"/>
          <a:srcRect/>
          <a:stretch/>
        </p:blipFill>
        <p:spPr>
          <a:xfrm>
            <a:off x="8167890" y="-109"/>
            <a:ext cx="745298" cy="640080"/>
          </a:xfrm>
          <a:prstGeom prst="rect">
            <a:avLst/>
          </a:prstGeom>
        </p:spPr>
      </p:pic>
      <p:sp>
        <p:nvSpPr>
          <p:cNvPr id="12" name="Subtitle 2">
            <a:extLst>
              <a:ext uri="{FF2B5EF4-FFF2-40B4-BE49-F238E27FC236}">
                <a16:creationId xmlns:a16="http://schemas.microsoft.com/office/drawing/2014/main" id="{AAD43BF7-26D1-4DDB-9A4C-20CE86889AAB}"/>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341125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810453" y="270617"/>
            <a:ext cx="7523093" cy="64102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endParaRPr kumimoji="0" lang="en-US" sz="3600" b="0" i="0" u="none" strike="noStrike" kern="1200" cap="none" spc="-150" normalizeH="0" baseline="0" noProof="0" dirty="0">
              <a:ln>
                <a:noFill/>
              </a:ln>
              <a:solidFill>
                <a:srgbClr val="102642"/>
              </a:solidFill>
              <a:effectLst/>
              <a:uLnTx/>
              <a:uFillTx/>
              <a:latin typeface="Helvetica LT Std Cond"/>
              <a:ea typeface="+mj-ea"/>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Rectangle 1"/>
          <p:cNvSpPr/>
          <p:nvPr/>
        </p:nvSpPr>
        <p:spPr>
          <a:xfrm flipV="1">
            <a:off x="0" y="787550"/>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2D6B5"/>
              </a:solidFill>
              <a:effectLst/>
              <a:uLnTx/>
              <a:uFillTx/>
              <a:latin typeface="Calibri"/>
              <a:ea typeface="+mn-ea"/>
              <a:cs typeface="+mn-cs"/>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C66801-D8C3-D34B-9DCD-F7E9EF1A34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0" name="TextBox 9">
            <a:extLst>
              <a:ext uri="{FF2B5EF4-FFF2-40B4-BE49-F238E27FC236}">
                <a16:creationId xmlns:a16="http://schemas.microsoft.com/office/drawing/2014/main" id="{E22E5F55-C1C5-4AEF-B5E3-100921DED71B}"/>
              </a:ext>
            </a:extLst>
          </p:cNvPr>
          <p:cNvSpPr txBox="1"/>
          <p:nvPr/>
        </p:nvSpPr>
        <p:spPr>
          <a:xfrm>
            <a:off x="572672" y="207941"/>
            <a:ext cx="7860430" cy="535531"/>
          </a:xfrm>
          <a:prstGeom prst="rect">
            <a:avLst/>
          </a:prstGeom>
          <a:noFill/>
        </p:spPr>
        <p:txBody>
          <a:bodyPr wrap="square">
            <a:spAutoFit/>
          </a:bodyPr>
          <a:lstStyle/>
          <a:p>
            <a:pPr marL="0" marR="0" lvl="0" indent="0" defTabSz="4572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150" normalizeH="0" baseline="0" noProof="0" dirty="0">
                <a:ln>
                  <a:noFill/>
                </a:ln>
                <a:solidFill>
                  <a:srgbClr val="102642"/>
                </a:solidFill>
                <a:effectLst/>
                <a:uLnTx/>
                <a:uFillTx/>
                <a:latin typeface="Helvetica LT Std Cond"/>
                <a:ea typeface="+mn-ea"/>
                <a:cs typeface="Helvetica LT Std Cond"/>
              </a:rPr>
              <a:t>2022 Health Plan Options</a:t>
            </a:r>
          </a:p>
        </p:txBody>
      </p:sp>
      <p:pic>
        <p:nvPicPr>
          <p:cNvPr id="11" name="Picture 10">
            <a:extLst>
              <a:ext uri="{FF2B5EF4-FFF2-40B4-BE49-F238E27FC236}">
                <a16:creationId xmlns:a16="http://schemas.microsoft.com/office/drawing/2014/main" id="{9B9C105B-8E2C-4E30-B551-BC5D18A33A91}"/>
              </a:ext>
            </a:extLst>
          </p:cNvPr>
          <p:cNvPicPr>
            <a:picLocks noChangeAspect="1"/>
          </p:cNvPicPr>
          <p:nvPr/>
        </p:nvPicPr>
        <p:blipFill>
          <a:blip r:embed="rId3"/>
          <a:srcRect/>
          <a:stretch/>
        </p:blipFill>
        <p:spPr>
          <a:xfrm>
            <a:off x="7399855" y="5601566"/>
            <a:ext cx="871118" cy="748137"/>
          </a:xfrm>
          <a:prstGeom prst="rect">
            <a:avLst/>
          </a:prstGeom>
        </p:spPr>
      </p:pic>
      <p:sp>
        <p:nvSpPr>
          <p:cNvPr id="13" name="Subtitle 2">
            <a:extLst>
              <a:ext uri="{FF2B5EF4-FFF2-40B4-BE49-F238E27FC236}">
                <a16:creationId xmlns:a16="http://schemas.microsoft.com/office/drawing/2014/main" id="{E6FCF55E-DD5B-4CD8-8F9D-0671B53FCBFD}"/>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
        <p:nvSpPr>
          <p:cNvPr id="15" name="TextBox 14">
            <a:extLst>
              <a:ext uri="{FF2B5EF4-FFF2-40B4-BE49-F238E27FC236}">
                <a16:creationId xmlns:a16="http://schemas.microsoft.com/office/drawing/2014/main" id="{242AB7A7-404F-45E4-A895-15BB93F14A5A}"/>
              </a:ext>
            </a:extLst>
          </p:cNvPr>
          <p:cNvSpPr txBox="1"/>
          <p:nvPr/>
        </p:nvSpPr>
        <p:spPr>
          <a:xfrm>
            <a:off x="191386" y="663408"/>
            <a:ext cx="8241716" cy="5578450"/>
          </a:xfrm>
          <a:prstGeom prst="rect">
            <a:avLst/>
          </a:prstGeom>
          <a:noFill/>
        </p:spPr>
        <p:txBody>
          <a:bodyPr wrap="square" rtlCol="0">
            <a:spAutoFit/>
          </a:bodyPr>
          <a:lstStyle/>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Effective January 1, 2022, Chapter 44 requires all School Districts to offer the Garden State Health Plan (GSHP) alongside your existing collectively bargained plans:</a:t>
            </a:r>
          </a:p>
          <a:p>
            <a:pPr marL="457200" indent="-457200">
              <a:buFont typeface="Wingdings" panose="05000000000000000000" pitchFamily="2" charset="2"/>
              <a:buChar char="Ø"/>
            </a:pPr>
            <a:endParaRPr lang="en-US" sz="2400" dirty="0">
              <a:solidFill>
                <a:srgbClr val="C00000"/>
              </a:solidFill>
            </a:endParaRPr>
          </a:p>
          <a:p>
            <a:pPr marL="914400" lvl="1" indent="-457200">
              <a:buFont typeface="Wingdings" panose="05000000000000000000" pitchFamily="2" charset="2"/>
              <a:buChar char="v"/>
            </a:pPr>
            <a:r>
              <a:rPr lang="en-US" sz="2400" dirty="0"/>
              <a:t>Aetna Choice POS $10 </a:t>
            </a:r>
          </a:p>
          <a:p>
            <a:pPr marL="914400" lvl="1" indent="-457200">
              <a:buFont typeface="Wingdings" panose="05000000000000000000" pitchFamily="2" charset="2"/>
              <a:buChar char="v"/>
            </a:pPr>
            <a:r>
              <a:rPr lang="en-US" sz="2400" dirty="0"/>
              <a:t>Aetna Choice POS $15 </a:t>
            </a:r>
          </a:p>
          <a:p>
            <a:pPr marL="914400" lvl="1" indent="-457200">
              <a:buFont typeface="Wingdings" panose="05000000000000000000" pitchFamily="2" charset="2"/>
              <a:buChar char="v"/>
            </a:pPr>
            <a:r>
              <a:rPr lang="en-US" sz="2400" dirty="0"/>
              <a:t>Aetna Choice POS $20/$30 </a:t>
            </a:r>
          </a:p>
          <a:p>
            <a:pPr marL="914400" lvl="1" indent="-457200">
              <a:buFont typeface="Wingdings" panose="05000000000000000000" pitchFamily="2" charset="2"/>
              <a:buChar char="v"/>
            </a:pPr>
            <a:r>
              <a:rPr lang="en-US" sz="2400" dirty="0"/>
              <a:t>Aetna Choice POS $20/$35</a:t>
            </a:r>
          </a:p>
          <a:p>
            <a:pPr marL="914400" lvl="1" indent="-457200">
              <a:buFont typeface="Wingdings" panose="05000000000000000000" pitchFamily="2" charset="2"/>
              <a:buChar char="v"/>
            </a:pPr>
            <a:r>
              <a:rPr lang="en-US" sz="2400" dirty="0"/>
              <a:t>Aetna HMO $10 </a:t>
            </a:r>
          </a:p>
          <a:p>
            <a:pPr marL="914400" lvl="1" indent="-457200">
              <a:buFont typeface="Wingdings" panose="05000000000000000000" pitchFamily="2" charset="2"/>
              <a:buChar char="v"/>
            </a:pPr>
            <a:r>
              <a:rPr lang="en-US" sz="2400" dirty="0"/>
              <a:t>Aetna HMO $15/$25</a:t>
            </a:r>
          </a:p>
          <a:p>
            <a:pPr marL="914400" lvl="1" indent="-457200">
              <a:buFont typeface="Wingdings" panose="05000000000000000000" pitchFamily="2" charset="2"/>
              <a:buChar char="v"/>
            </a:pPr>
            <a:r>
              <a:rPr lang="en-US" sz="2400" dirty="0"/>
              <a:t>Aetna HMO $20/$30</a:t>
            </a:r>
          </a:p>
          <a:p>
            <a:pPr marL="914400" lvl="1" indent="-457200">
              <a:buFont typeface="Wingdings" panose="05000000000000000000" pitchFamily="2" charset="2"/>
              <a:buChar char="v"/>
            </a:pPr>
            <a:r>
              <a:rPr lang="en-US" sz="2400" dirty="0"/>
              <a:t>Aetna HMO $20/$35</a:t>
            </a:r>
          </a:p>
          <a:p>
            <a:pPr marL="914400" lvl="1" indent="-457200">
              <a:buFont typeface="Wingdings" panose="05000000000000000000" pitchFamily="2" charset="2"/>
              <a:buChar char="v"/>
            </a:pPr>
            <a:r>
              <a:rPr lang="en-US" sz="2400" dirty="0"/>
              <a:t>Aetna Educator Health Plan</a:t>
            </a:r>
          </a:p>
          <a:p>
            <a:pPr marL="457200" indent="-457200">
              <a:buFont typeface="Wingdings" panose="05000000000000000000" pitchFamily="2" charset="2"/>
              <a:buChar char="Ø"/>
            </a:pPr>
            <a:endParaRPr lang="en-US" sz="1000" dirty="0"/>
          </a:p>
          <a:p>
            <a:pPr lvl="1"/>
            <a:endParaRPr lang="en-US" sz="1050" i="1" dirty="0">
              <a:solidFill>
                <a:srgbClr val="FF0000"/>
              </a:solidFill>
            </a:endParaRPr>
          </a:p>
        </p:txBody>
      </p:sp>
    </p:spTree>
    <p:extLst>
      <p:ext uri="{BB962C8B-B14F-4D97-AF65-F5344CB8AC3E}">
        <p14:creationId xmlns:p14="http://schemas.microsoft.com/office/powerpoint/2010/main" val="3632662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96479" y="276003"/>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Network &amp; Administrative Procedures</a:t>
            </a:r>
            <a:endParaRPr lang="en-US" sz="3600" spc="-150" dirty="0">
              <a:solidFill>
                <a:srgbClr val="FF0000"/>
              </a:solidFill>
              <a:latin typeface="Helvetica LT Std Cond"/>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07071"/>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5</a:t>
            </a:fld>
            <a:endParaRPr lang="en-US"/>
          </a:p>
        </p:txBody>
      </p:sp>
      <p:sp>
        <p:nvSpPr>
          <p:cNvPr id="4" name="Rectangle 3">
            <a:extLst>
              <a:ext uri="{FF2B5EF4-FFF2-40B4-BE49-F238E27FC236}">
                <a16:creationId xmlns:a16="http://schemas.microsoft.com/office/drawing/2014/main" id="{3149CD6A-3B98-4DC8-BBBA-0A997191000F}"/>
              </a:ext>
            </a:extLst>
          </p:cNvPr>
          <p:cNvSpPr/>
          <p:nvPr/>
        </p:nvSpPr>
        <p:spPr>
          <a:xfrm>
            <a:off x="296479" y="901250"/>
            <a:ext cx="8563554" cy="5155257"/>
          </a:xfrm>
          <a:prstGeom prst="rect">
            <a:avLst/>
          </a:prstGeom>
        </p:spPr>
        <p:txBody>
          <a:bodyPr wrap="square">
            <a:spAutoFit/>
          </a:bodyPr>
          <a:lstStyle/>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The </a:t>
            </a:r>
            <a:r>
              <a:rPr lang="en-US" sz="2400" u="sng" dirty="0"/>
              <a:t>Aetna Choice POS $10, $15, $20/$30, $20/$35 and Educators Health plans</a:t>
            </a:r>
            <a:r>
              <a:rPr lang="en-US" sz="2400" dirty="0"/>
              <a:t> allow members to visit health professionals in or out of network</a:t>
            </a:r>
          </a:p>
          <a:p>
            <a:endParaRPr lang="en-US" sz="2400" dirty="0"/>
          </a:p>
          <a:p>
            <a:pPr marL="457200" indent="-457200">
              <a:buFont typeface="Wingdings" panose="05000000000000000000" pitchFamily="2" charset="2"/>
              <a:buChar char="Ø"/>
            </a:pPr>
            <a:endParaRPr lang="en-US" sz="400" dirty="0"/>
          </a:p>
          <a:p>
            <a:pPr marL="457200" indent="-457200">
              <a:buFont typeface="Wingdings" panose="05000000000000000000" pitchFamily="2" charset="2"/>
              <a:buChar char="Ø"/>
            </a:pPr>
            <a:r>
              <a:rPr lang="en-US" sz="2400" dirty="0"/>
              <a:t>Members are </a:t>
            </a:r>
            <a:r>
              <a:rPr lang="en-US" sz="2400" b="1" dirty="0"/>
              <a:t>not required </a:t>
            </a:r>
            <a:r>
              <a:rPr lang="en-US" sz="2400" dirty="0"/>
              <a:t>to choose a primary care physician and there are </a:t>
            </a:r>
            <a:r>
              <a:rPr lang="en-US" sz="2400" b="1" dirty="0"/>
              <a:t>no referrals required </a:t>
            </a:r>
            <a:r>
              <a:rPr lang="en-US" sz="2400" dirty="0"/>
              <a:t>for</a:t>
            </a:r>
            <a:r>
              <a:rPr lang="en-US" sz="2400" b="1" dirty="0"/>
              <a:t> </a:t>
            </a:r>
            <a:r>
              <a:rPr lang="en-US" sz="2400" dirty="0"/>
              <a:t>these plans</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endParaRPr lang="en-US" sz="500" dirty="0"/>
          </a:p>
          <a:p>
            <a:pPr marL="457200" indent="-457200">
              <a:buFont typeface="Wingdings" panose="05000000000000000000" pitchFamily="2" charset="2"/>
              <a:buChar char="Ø"/>
            </a:pPr>
            <a:r>
              <a:rPr lang="en-US" sz="2400" dirty="0"/>
              <a:t>Members have access to the Aetna Choice POS II Network in the state of New Jersey and Nationally</a:t>
            </a:r>
          </a:p>
          <a:p>
            <a:pPr marL="457200" indent="-457200">
              <a:buFont typeface="Wingdings" panose="05000000000000000000" pitchFamily="2" charset="2"/>
              <a:buChar char="Ø"/>
            </a:pPr>
            <a:endParaRPr lang="en-US" sz="2400" dirty="0"/>
          </a:p>
          <a:p>
            <a:pPr marL="457200" indent="-457200">
              <a:buFont typeface="Wingdings" panose="05000000000000000000" pitchFamily="2" charset="2"/>
              <a:buChar char="Ø"/>
            </a:pPr>
            <a:r>
              <a:rPr lang="en-US" sz="2400" dirty="0"/>
              <a:t>We will discuss the Garden State Health Plan separately</a:t>
            </a:r>
          </a:p>
          <a:p>
            <a:endParaRPr lang="en-US" sz="2400" dirty="0"/>
          </a:p>
          <a:p>
            <a:endParaRPr lang="en-US" sz="400" dirty="0"/>
          </a:p>
          <a:p>
            <a:pPr marL="457200" indent="-457200">
              <a:buFont typeface="Wingdings" panose="05000000000000000000" pitchFamily="2" charset="2"/>
              <a:buChar char="Ø"/>
            </a:pPr>
            <a:endParaRPr lang="en-US" sz="400" dirty="0"/>
          </a:p>
        </p:txBody>
      </p:sp>
      <p:pic>
        <p:nvPicPr>
          <p:cNvPr id="6" name="Picture 5">
            <a:extLst>
              <a:ext uri="{FF2B5EF4-FFF2-40B4-BE49-F238E27FC236}">
                <a16:creationId xmlns:a16="http://schemas.microsoft.com/office/drawing/2014/main" id="{F5C7593B-E55B-40BF-B6BA-C5FFD7F3FB59}"/>
              </a:ext>
            </a:extLst>
          </p:cNvPr>
          <p:cNvPicPr>
            <a:picLocks noChangeAspect="1"/>
          </p:cNvPicPr>
          <p:nvPr/>
        </p:nvPicPr>
        <p:blipFill>
          <a:blip r:embed="rId3"/>
          <a:srcRect/>
          <a:stretch/>
        </p:blipFill>
        <p:spPr>
          <a:xfrm>
            <a:off x="7399855" y="5616147"/>
            <a:ext cx="871118" cy="748137"/>
          </a:xfrm>
          <a:prstGeom prst="rect">
            <a:avLst/>
          </a:prstGeom>
        </p:spPr>
      </p:pic>
      <p:sp>
        <p:nvSpPr>
          <p:cNvPr id="7" name="Subtitle 2">
            <a:extLst>
              <a:ext uri="{FF2B5EF4-FFF2-40B4-BE49-F238E27FC236}">
                <a16:creationId xmlns:a16="http://schemas.microsoft.com/office/drawing/2014/main" id="{938EA7B8-2A4F-4FBC-A868-0642506391D9}"/>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Tree>
    <p:extLst>
      <p:ext uri="{BB962C8B-B14F-4D97-AF65-F5344CB8AC3E}">
        <p14:creationId xmlns:p14="http://schemas.microsoft.com/office/powerpoint/2010/main" val="969115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96479" y="276003"/>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2022 Aetna Health Plan Options</a:t>
            </a:r>
            <a:endParaRPr lang="en-US" sz="3600" spc="-150" dirty="0">
              <a:solidFill>
                <a:srgbClr val="FF0000"/>
              </a:solidFill>
              <a:latin typeface="Helvetica LT Std Cond"/>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07071"/>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6</a:t>
            </a:fld>
            <a:endParaRPr lang="en-US"/>
          </a:p>
        </p:txBody>
      </p:sp>
      <p:sp>
        <p:nvSpPr>
          <p:cNvPr id="7" name="Subtitle 2">
            <a:extLst>
              <a:ext uri="{FF2B5EF4-FFF2-40B4-BE49-F238E27FC236}">
                <a16:creationId xmlns:a16="http://schemas.microsoft.com/office/drawing/2014/main" id="{938EA7B8-2A4F-4FBC-A868-0642506391D9}"/>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pic>
        <p:nvPicPr>
          <p:cNvPr id="11" name="Picture 10">
            <a:extLst>
              <a:ext uri="{FF2B5EF4-FFF2-40B4-BE49-F238E27FC236}">
                <a16:creationId xmlns:a16="http://schemas.microsoft.com/office/drawing/2014/main" id="{C6BA4A1C-7D3D-4346-ABC5-B465A01995C5}"/>
              </a:ext>
            </a:extLst>
          </p:cNvPr>
          <p:cNvPicPr>
            <a:picLocks noChangeAspect="1"/>
          </p:cNvPicPr>
          <p:nvPr/>
        </p:nvPicPr>
        <p:blipFill>
          <a:blip r:embed="rId3"/>
          <a:stretch>
            <a:fillRect/>
          </a:stretch>
        </p:blipFill>
        <p:spPr>
          <a:xfrm>
            <a:off x="296479" y="989315"/>
            <a:ext cx="8551042" cy="5063756"/>
          </a:xfrm>
          <a:prstGeom prst="rect">
            <a:avLst/>
          </a:prstGeom>
        </p:spPr>
      </p:pic>
    </p:spTree>
    <p:extLst>
      <p:ext uri="{BB962C8B-B14F-4D97-AF65-F5344CB8AC3E}">
        <p14:creationId xmlns:p14="http://schemas.microsoft.com/office/powerpoint/2010/main" val="321111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96479" y="276003"/>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2022 Aetna Health Plan Options</a:t>
            </a:r>
            <a:endParaRPr lang="en-US" sz="3600" spc="-150" dirty="0">
              <a:solidFill>
                <a:srgbClr val="FF0000"/>
              </a:solidFill>
              <a:latin typeface="Helvetica LT Std Cond"/>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07071"/>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7</a:t>
            </a:fld>
            <a:endParaRPr lang="en-US"/>
          </a:p>
        </p:txBody>
      </p:sp>
      <p:sp>
        <p:nvSpPr>
          <p:cNvPr id="7" name="Subtitle 2">
            <a:extLst>
              <a:ext uri="{FF2B5EF4-FFF2-40B4-BE49-F238E27FC236}">
                <a16:creationId xmlns:a16="http://schemas.microsoft.com/office/drawing/2014/main" id="{938EA7B8-2A4F-4FBC-A868-0642506391D9}"/>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pic>
        <p:nvPicPr>
          <p:cNvPr id="6" name="Picture 5">
            <a:extLst>
              <a:ext uri="{FF2B5EF4-FFF2-40B4-BE49-F238E27FC236}">
                <a16:creationId xmlns:a16="http://schemas.microsoft.com/office/drawing/2014/main" id="{3FE4D661-521B-487F-9A18-75CED431FE45}"/>
              </a:ext>
            </a:extLst>
          </p:cNvPr>
          <p:cNvPicPr>
            <a:picLocks noChangeAspect="1"/>
          </p:cNvPicPr>
          <p:nvPr/>
        </p:nvPicPr>
        <p:blipFill>
          <a:blip r:embed="rId3"/>
          <a:stretch>
            <a:fillRect/>
          </a:stretch>
        </p:blipFill>
        <p:spPr>
          <a:xfrm>
            <a:off x="296479" y="1054775"/>
            <a:ext cx="8551042" cy="4449379"/>
          </a:xfrm>
          <a:prstGeom prst="rect">
            <a:avLst/>
          </a:prstGeom>
        </p:spPr>
      </p:pic>
    </p:spTree>
    <p:extLst>
      <p:ext uri="{BB962C8B-B14F-4D97-AF65-F5344CB8AC3E}">
        <p14:creationId xmlns:p14="http://schemas.microsoft.com/office/powerpoint/2010/main" val="3163137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296479" y="276003"/>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2022 Aetna Health Plan Options</a:t>
            </a:r>
            <a:endParaRPr lang="en-US" sz="3600" spc="-150" dirty="0">
              <a:solidFill>
                <a:srgbClr val="FF0000"/>
              </a:solidFill>
              <a:latin typeface="Helvetica LT Std Cond"/>
              <a:cs typeface="Helvetica LT Std Cond"/>
            </a:endParaRP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07071"/>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8</a:t>
            </a:fld>
            <a:endParaRPr lang="en-US"/>
          </a:p>
        </p:txBody>
      </p:sp>
      <p:pic>
        <p:nvPicPr>
          <p:cNvPr id="6" name="Picture 5">
            <a:extLst>
              <a:ext uri="{FF2B5EF4-FFF2-40B4-BE49-F238E27FC236}">
                <a16:creationId xmlns:a16="http://schemas.microsoft.com/office/drawing/2014/main" id="{F5C7593B-E55B-40BF-B6BA-C5FFD7F3FB59}"/>
              </a:ext>
            </a:extLst>
          </p:cNvPr>
          <p:cNvPicPr>
            <a:picLocks noChangeAspect="1"/>
          </p:cNvPicPr>
          <p:nvPr/>
        </p:nvPicPr>
        <p:blipFill>
          <a:blip r:embed="rId3"/>
          <a:srcRect/>
          <a:stretch/>
        </p:blipFill>
        <p:spPr>
          <a:xfrm>
            <a:off x="8086724" y="5578081"/>
            <a:ext cx="871118" cy="748137"/>
          </a:xfrm>
          <a:prstGeom prst="rect">
            <a:avLst/>
          </a:prstGeom>
        </p:spPr>
      </p:pic>
      <p:sp>
        <p:nvSpPr>
          <p:cNvPr id="7" name="Subtitle 2">
            <a:extLst>
              <a:ext uri="{FF2B5EF4-FFF2-40B4-BE49-F238E27FC236}">
                <a16:creationId xmlns:a16="http://schemas.microsoft.com/office/drawing/2014/main" id="{938EA7B8-2A4F-4FBC-A868-0642506391D9}"/>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graphicFrame>
        <p:nvGraphicFramePr>
          <p:cNvPr id="4" name="Table 3">
            <a:extLst>
              <a:ext uri="{FF2B5EF4-FFF2-40B4-BE49-F238E27FC236}">
                <a16:creationId xmlns:a16="http://schemas.microsoft.com/office/drawing/2014/main" id="{B450F26F-76DE-4F4D-A34F-88589267A2AA}"/>
              </a:ext>
            </a:extLst>
          </p:cNvPr>
          <p:cNvGraphicFramePr>
            <a:graphicFrameLocks noGrp="1"/>
          </p:cNvGraphicFramePr>
          <p:nvPr>
            <p:extLst>
              <p:ext uri="{D42A27DB-BD31-4B8C-83A1-F6EECF244321}">
                <p14:modId xmlns:p14="http://schemas.microsoft.com/office/powerpoint/2010/main" val="3976352154"/>
              </p:ext>
            </p:extLst>
          </p:nvPr>
        </p:nvGraphicFramePr>
        <p:xfrm>
          <a:off x="296478" y="895652"/>
          <a:ext cx="8551040" cy="5271408"/>
        </p:xfrm>
        <a:graphic>
          <a:graphicData uri="http://schemas.openxmlformats.org/drawingml/2006/table">
            <a:tbl>
              <a:tblPr/>
              <a:tblGrid>
                <a:gridCol w="1710208">
                  <a:extLst>
                    <a:ext uri="{9D8B030D-6E8A-4147-A177-3AD203B41FA5}">
                      <a16:colId xmlns:a16="http://schemas.microsoft.com/office/drawing/2014/main" val="2745285494"/>
                    </a:ext>
                  </a:extLst>
                </a:gridCol>
                <a:gridCol w="1710208">
                  <a:extLst>
                    <a:ext uri="{9D8B030D-6E8A-4147-A177-3AD203B41FA5}">
                      <a16:colId xmlns:a16="http://schemas.microsoft.com/office/drawing/2014/main" val="2820929536"/>
                    </a:ext>
                  </a:extLst>
                </a:gridCol>
                <a:gridCol w="1710208">
                  <a:extLst>
                    <a:ext uri="{9D8B030D-6E8A-4147-A177-3AD203B41FA5}">
                      <a16:colId xmlns:a16="http://schemas.microsoft.com/office/drawing/2014/main" val="2347155525"/>
                    </a:ext>
                  </a:extLst>
                </a:gridCol>
                <a:gridCol w="1710208">
                  <a:extLst>
                    <a:ext uri="{9D8B030D-6E8A-4147-A177-3AD203B41FA5}">
                      <a16:colId xmlns:a16="http://schemas.microsoft.com/office/drawing/2014/main" val="3229477391"/>
                    </a:ext>
                  </a:extLst>
                </a:gridCol>
                <a:gridCol w="1710208">
                  <a:extLst>
                    <a:ext uri="{9D8B030D-6E8A-4147-A177-3AD203B41FA5}">
                      <a16:colId xmlns:a16="http://schemas.microsoft.com/office/drawing/2014/main" val="776725179"/>
                    </a:ext>
                  </a:extLst>
                </a:gridCol>
              </a:tblGrid>
              <a:tr h="146038">
                <a:tc rowSpan="2">
                  <a:txBody>
                    <a:bodyPr/>
                    <a:lstStyle/>
                    <a:p>
                      <a:pPr algn="l" rtl="0" fontAlgn="b"/>
                      <a:r>
                        <a:rPr lang="en-US" sz="500" b="0" i="0" u="none" strike="noStrike">
                          <a:solidFill>
                            <a:srgbClr val="000000"/>
                          </a:solidFill>
                          <a:effectLst/>
                          <a:latin typeface="Calibri" panose="020F0502020204030204" pitchFamily="34" charset="0"/>
                        </a:rPr>
                        <a:t> </a:t>
                      </a:r>
                    </a:p>
                  </a:txBody>
                  <a:tcPr marL="4794" marR="4794" marT="479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rowSpan="2">
                  <a:txBody>
                    <a:bodyPr/>
                    <a:lstStyle/>
                    <a:p>
                      <a:pPr algn="ctr" rtl="0" fontAlgn="ctr"/>
                      <a:r>
                        <a:rPr lang="en-US" sz="1000" b="1" i="0" u="none" strike="noStrike" dirty="0">
                          <a:solidFill>
                            <a:srgbClr val="000000"/>
                          </a:solidFill>
                          <a:effectLst/>
                          <a:latin typeface="Calibri" panose="020F0502020204030204" pitchFamily="34" charset="0"/>
                        </a:rPr>
                        <a:t>Open Access $10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rowSpan="2">
                  <a:txBody>
                    <a:bodyPr/>
                    <a:lstStyle/>
                    <a:p>
                      <a:pPr algn="ctr" rtl="0" fontAlgn="ctr"/>
                      <a:r>
                        <a:rPr lang="en-US" sz="1000" b="1" i="0" u="none" strike="noStrike" dirty="0">
                          <a:solidFill>
                            <a:srgbClr val="000000"/>
                          </a:solidFill>
                          <a:effectLst/>
                          <a:latin typeface="Calibri" panose="020F0502020204030204" pitchFamily="34" charset="0"/>
                        </a:rPr>
                        <a:t>Aetna HMO $10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1000" b="0" i="0" u="none" strike="noStrike">
                          <a:solidFill>
                            <a:srgbClr val="000000"/>
                          </a:solidFill>
                          <a:effectLst/>
                          <a:latin typeface="Arial" panose="020B0604020202020204" pitchFamily="34" charset="0"/>
                        </a:rPr>
                        <a:t> </a:t>
                      </a:r>
                      <a:r>
                        <a:rPr lang="en-US" sz="1000" b="1" i="0" u="none" strike="noStrike">
                          <a:solidFill>
                            <a:srgbClr val="000000"/>
                          </a:solidFill>
                          <a:effectLst/>
                          <a:latin typeface="Calibri" panose="020F0502020204030204" pitchFamily="34" charset="0"/>
                        </a:rPr>
                        <a:t>Educators</a:t>
                      </a:r>
                      <a:endParaRPr lang="en-US" sz="1000" b="0" i="0" u="none" strike="noStrike">
                        <a:solidFill>
                          <a:srgbClr val="000000"/>
                        </a:solidFill>
                        <a:effectLst/>
                        <a:latin typeface="Arial" panose="020B060402020202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gn="ctr" rtl="0" fontAlgn="ctr"/>
                      <a:r>
                        <a:rPr lang="en-US" sz="1000" b="0" i="0" u="none" strike="noStrike">
                          <a:solidFill>
                            <a:srgbClr val="000000"/>
                          </a:solidFill>
                          <a:effectLst/>
                          <a:latin typeface="Arial" panose="020B0604020202020204" pitchFamily="34" charset="0"/>
                        </a:rPr>
                        <a:t> </a:t>
                      </a:r>
                      <a:r>
                        <a:rPr lang="en-US" sz="1000" b="1" i="0" u="none" strike="noStrike">
                          <a:solidFill>
                            <a:srgbClr val="000000"/>
                          </a:solidFill>
                          <a:effectLst/>
                          <a:latin typeface="Calibri" panose="020F0502020204030204" pitchFamily="34" charset="0"/>
                        </a:rPr>
                        <a:t>Garden State</a:t>
                      </a:r>
                      <a:endParaRPr lang="en-US" sz="1000" b="0" i="0" u="none" strike="noStrike">
                        <a:solidFill>
                          <a:srgbClr val="000000"/>
                        </a:solidFill>
                        <a:effectLst/>
                        <a:latin typeface="Arial" panose="020B060402020202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4C6E7"/>
                    </a:solidFill>
                  </a:tcPr>
                </a:tc>
                <a:extLst>
                  <a:ext uri="{0D108BD9-81ED-4DB2-BD59-A6C34878D82A}">
                    <a16:rowId xmlns:a16="http://schemas.microsoft.com/office/drawing/2014/main" val="795621712"/>
                  </a:ext>
                </a:extLst>
              </a:tr>
              <a:tr h="1460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1" i="0" u="none" strike="noStrike" dirty="0">
                          <a:solidFill>
                            <a:srgbClr val="000000"/>
                          </a:solidFill>
                          <a:effectLst/>
                          <a:latin typeface="Calibri" panose="020F0502020204030204" pitchFamily="34" charset="0"/>
                        </a:rPr>
                        <a:t>Health Plan</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en-US" sz="1000" b="1" i="0" u="none" strike="noStrike" dirty="0">
                          <a:solidFill>
                            <a:srgbClr val="000000"/>
                          </a:solidFill>
                          <a:effectLst/>
                          <a:latin typeface="Calibri" panose="020F0502020204030204" pitchFamily="34" charset="0"/>
                        </a:rPr>
                        <a:t>Health Plan</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3847893"/>
                  </a:ext>
                </a:extLst>
              </a:tr>
              <a:tr h="146038">
                <a:tc>
                  <a:txBody>
                    <a:bodyPr/>
                    <a:lstStyle/>
                    <a:p>
                      <a:pPr algn="ctr" rtl="0" fontAlgn="ctr"/>
                      <a:r>
                        <a:rPr lang="en-US" sz="1000" b="1" i="0" u="none" strike="noStrike">
                          <a:solidFill>
                            <a:srgbClr val="000000"/>
                          </a:solidFill>
                          <a:effectLst/>
                          <a:latin typeface="Calibri" panose="020F0502020204030204" pitchFamily="34" charset="0"/>
                        </a:rPr>
                        <a:t>Medical Cost Sharing</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77104956"/>
                  </a:ext>
                </a:extLst>
              </a:tr>
              <a:tr h="236463">
                <a:tc>
                  <a:txBody>
                    <a:bodyPr/>
                    <a:lstStyle/>
                    <a:p>
                      <a:pPr algn="l" rtl="0" fontAlgn="ctr"/>
                      <a:r>
                        <a:rPr lang="en-US" sz="1000" b="0" i="0" u="none" strike="noStrike">
                          <a:solidFill>
                            <a:srgbClr val="000000"/>
                          </a:solidFill>
                          <a:effectLst/>
                          <a:latin typeface="Calibri" panose="020F0502020204030204" pitchFamily="34" charset="0"/>
                        </a:rPr>
                        <a:t>Primary Care Copayment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5611613"/>
                  </a:ext>
                </a:extLst>
              </a:tr>
              <a:tr h="236463">
                <a:tc>
                  <a:txBody>
                    <a:bodyPr/>
                    <a:lstStyle/>
                    <a:p>
                      <a:pPr algn="l" rtl="0" fontAlgn="ctr"/>
                      <a:r>
                        <a:rPr lang="en-US" sz="1000" b="0" i="0" u="none" strike="noStrike">
                          <a:solidFill>
                            <a:srgbClr val="000000"/>
                          </a:solidFill>
                          <a:effectLst/>
                          <a:latin typeface="Calibri" panose="020F0502020204030204" pitchFamily="34" charset="0"/>
                        </a:rPr>
                        <a:t>Secialist Care Copayment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$15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944709"/>
                  </a:ext>
                </a:extLst>
              </a:tr>
              <a:tr h="236463">
                <a:tc>
                  <a:txBody>
                    <a:bodyPr/>
                    <a:lstStyle/>
                    <a:p>
                      <a:pPr algn="l" rtl="0" fontAlgn="ctr"/>
                      <a:r>
                        <a:rPr lang="en-US" sz="1000" b="0" i="0" u="none" strike="noStrike">
                          <a:solidFill>
                            <a:srgbClr val="000000"/>
                          </a:solidFill>
                          <a:effectLst/>
                          <a:latin typeface="Calibri" panose="020F0502020204030204" pitchFamily="34" charset="0"/>
                        </a:rPr>
                        <a:t>Emergency Room Copayment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$25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$35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$100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5077934"/>
                  </a:ext>
                </a:extLst>
              </a:tr>
              <a:tr h="146038">
                <a:tc>
                  <a:txBody>
                    <a:bodyPr/>
                    <a:lstStyle/>
                    <a:p>
                      <a:pPr algn="l" rtl="0" fontAlgn="ctr"/>
                      <a:r>
                        <a:rPr lang="en-US" sz="1000" b="0" i="0" u="none" strike="noStrike">
                          <a:solidFill>
                            <a:srgbClr val="000000"/>
                          </a:solidFill>
                          <a:effectLst/>
                          <a:latin typeface="Calibri" panose="020F0502020204030204" pitchFamily="34" charset="0"/>
                        </a:rPr>
                        <a:t>In-network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218615101"/>
                  </a:ext>
                </a:extLst>
              </a:tr>
              <a:tr h="236463">
                <a:tc>
                  <a:txBody>
                    <a:bodyPr/>
                    <a:lstStyle/>
                    <a:p>
                      <a:pPr algn="l" rtl="0" fontAlgn="ctr"/>
                      <a:r>
                        <a:rPr lang="en-US" sz="1000" b="0" i="0" u="none" strike="noStrike">
                          <a:solidFill>
                            <a:srgbClr val="000000"/>
                          </a:solidFill>
                          <a:effectLst/>
                          <a:latin typeface="Calibri" panose="020F0502020204030204" pitchFamily="34" charset="0"/>
                        </a:rPr>
                        <a:t>In-network Coinsurance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r>
                        <a:rPr lang="en-US" sz="1000" b="0" i="0" u="none" strike="noStrike" baseline="30000">
                          <a:solidFill>
                            <a:srgbClr val="000000"/>
                          </a:solidFill>
                          <a:effectLst/>
                          <a:latin typeface="Calibri" panose="020F0502020204030204" pitchFamily="34" charset="0"/>
                        </a:rPr>
                        <a:t>1</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r>
                        <a:rPr lang="en-US" sz="1000" b="0" i="0" u="none" strike="noStrike" baseline="30000">
                          <a:solidFill>
                            <a:srgbClr val="000000"/>
                          </a:solidFill>
                          <a:effectLst/>
                          <a:latin typeface="Calibri" panose="020F0502020204030204" pitchFamily="34" charset="0"/>
                        </a:rPr>
                        <a:t>1</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r>
                        <a:rPr lang="en-US" sz="1000" b="0" i="0" u="none" strike="noStrike" baseline="30000">
                          <a:solidFill>
                            <a:srgbClr val="000000"/>
                          </a:solidFill>
                          <a:effectLst/>
                          <a:latin typeface="Calibri" panose="020F0502020204030204" pitchFamily="34" charset="0"/>
                        </a:rPr>
                        <a:t>1</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a:t>
                      </a:r>
                      <a:r>
                        <a:rPr lang="en-US" sz="1000" b="0" i="0" u="none" strike="noStrike" baseline="30000">
                          <a:solidFill>
                            <a:srgbClr val="000000"/>
                          </a:solidFill>
                          <a:effectLst/>
                          <a:latin typeface="Calibri" panose="020F0502020204030204" pitchFamily="34" charset="0"/>
                        </a:rPr>
                        <a:t>1</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3395577"/>
                  </a:ext>
                </a:extLst>
              </a:tr>
              <a:tr h="236463">
                <a:tc>
                  <a:txBody>
                    <a:bodyPr/>
                    <a:lstStyle/>
                    <a:p>
                      <a:pPr algn="l" rtl="0" fontAlgn="ctr"/>
                      <a:r>
                        <a:rPr lang="en-US" sz="1000" b="0" i="0" u="none" strike="noStrike">
                          <a:solidFill>
                            <a:srgbClr val="000000"/>
                          </a:solidFill>
                          <a:effectLst/>
                          <a:latin typeface="Calibri" panose="020F0502020204030204" pitchFamily="34" charset="0"/>
                        </a:rPr>
                        <a:t>In-network Coinsurance Maxium</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74483441"/>
                  </a:ext>
                </a:extLst>
              </a:tr>
              <a:tr h="352179">
                <a:tc>
                  <a:txBody>
                    <a:bodyPr/>
                    <a:lstStyle/>
                    <a:p>
                      <a:pPr algn="l" rtl="0" fontAlgn="ctr"/>
                      <a:r>
                        <a:rPr lang="en-US" sz="1000" b="0" i="0" u="none" strike="noStrike">
                          <a:solidFill>
                            <a:srgbClr val="000000"/>
                          </a:solidFill>
                          <a:effectLst/>
                          <a:latin typeface="Calibri" panose="020F0502020204030204" pitchFamily="34" charset="0"/>
                        </a:rPr>
                        <a:t>In-network Out-of-Pocket Maximum (Individual/Family)</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$400/$1,000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$5,880/$11,760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$500/$1,000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$500/$1,000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248080"/>
                  </a:ext>
                </a:extLst>
              </a:tr>
              <a:tr h="236463">
                <a:tc>
                  <a:txBody>
                    <a:bodyPr/>
                    <a:lstStyle/>
                    <a:p>
                      <a:pPr algn="l" rtl="0" fontAlgn="ctr"/>
                      <a:r>
                        <a:rPr lang="en-US" sz="1000" b="0" i="0" u="none" strike="noStrike">
                          <a:solidFill>
                            <a:srgbClr val="000000"/>
                          </a:solidFill>
                          <a:effectLst/>
                          <a:latin typeface="Calibri" panose="020F0502020204030204" pitchFamily="34" charset="0"/>
                        </a:rPr>
                        <a:t>Out-of-Network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$100/$250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No Coverage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$350/$700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$350/$700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263874"/>
                  </a:ext>
                </a:extLst>
              </a:tr>
              <a:tr h="246525">
                <a:tc>
                  <a:txBody>
                    <a:bodyPr/>
                    <a:lstStyle/>
                    <a:p>
                      <a:pPr algn="l" rtl="0" fontAlgn="ctr"/>
                      <a:r>
                        <a:rPr lang="en-US" sz="1000" b="0" i="0" u="none" strike="noStrike">
                          <a:solidFill>
                            <a:srgbClr val="000000"/>
                          </a:solidFill>
                          <a:effectLst/>
                          <a:latin typeface="Calibri" panose="020F0502020204030204" pitchFamily="34" charset="0"/>
                        </a:rPr>
                        <a:t>Out-of-Network Coinsurance</a:t>
                      </a:r>
                      <a:r>
                        <a:rPr lang="en-US" sz="1000" b="0" i="0" u="none" strike="noStrike" baseline="30000">
                          <a:solidFill>
                            <a:srgbClr val="000000"/>
                          </a:solidFill>
                          <a:effectLst/>
                          <a:latin typeface="Calibri" panose="020F0502020204030204" pitchFamily="34" charset="0"/>
                        </a:rPr>
                        <a:t>2</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No Coverage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30%</a:t>
                      </a:r>
                      <a:r>
                        <a:rPr lang="en-US" sz="1000" b="0" i="0" u="none" strike="noStrike" baseline="30000">
                          <a:solidFill>
                            <a:srgbClr val="000000"/>
                          </a:solidFill>
                          <a:effectLst/>
                          <a:latin typeface="Calibri" panose="020F0502020204030204" pitchFamily="34" charset="0"/>
                        </a:rPr>
                        <a:t>3</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30%</a:t>
                      </a:r>
                      <a:r>
                        <a:rPr lang="en-US" sz="1000" b="0" i="0" u="none" strike="noStrike" baseline="30000">
                          <a:solidFill>
                            <a:srgbClr val="000000"/>
                          </a:solidFill>
                          <a:effectLst/>
                          <a:latin typeface="Calibri" panose="020F0502020204030204" pitchFamily="34" charset="0"/>
                        </a:rPr>
                        <a:t>3</a:t>
                      </a:r>
                      <a:endParaRPr lang="en-US" sz="1000" b="0" i="0" u="none" strike="noStrike">
                        <a:solidFill>
                          <a:srgbClr val="000000"/>
                        </a:solidFill>
                        <a:effectLst/>
                        <a:latin typeface="Calibri" panose="020F0502020204030204" pitchFamily="34" charset="0"/>
                      </a:endParaRP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009030"/>
                  </a:ext>
                </a:extLst>
              </a:tr>
              <a:tr h="287623">
                <a:tc>
                  <a:txBody>
                    <a:bodyPr/>
                    <a:lstStyle/>
                    <a:p>
                      <a:pPr algn="l" rtl="0" fontAlgn="ctr"/>
                      <a:r>
                        <a:rPr lang="en-US" sz="1000" b="0" i="0" u="none" strike="noStrike">
                          <a:solidFill>
                            <a:srgbClr val="000000"/>
                          </a:solidFill>
                          <a:effectLst/>
                          <a:latin typeface="Calibri" panose="020F0502020204030204" pitchFamily="34" charset="0"/>
                        </a:rPr>
                        <a:t>Out-of-Network Out-of-Pocket Maximum</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$2,000/$5,000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No Coverage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$2,000/$5,000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$2,000/$5,000</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84959"/>
                  </a:ext>
                </a:extLst>
              </a:tr>
              <a:tr h="146038">
                <a:tc rowSpan="3">
                  <a:txBody>
                    <a:bodyPr/>
                    <a:lstStyle/>
                    <a:p>
                      <a:pPr algn="l" rtl="0" fontAlgn="ctr"/>
                      <a:r>
                        <a:rPr lang="en-US" sz="1000" b="0" i="0" u="none" strike="noStrike">
                          <a:solidFill>
                            <a:srgbClr val="000000"/>
                          </a:solidFill>
                          <a:effectLst/>
                          <a:latin typeface="Calibri" panose="020F0502020204030204" pitchFamily="34" charset="0"/>
                        </a:rPr>
                        <a:t>Out-of-Network Inpatient Hospital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Out-of-Network</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Out-of-Network</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80162080"/>
                  </a:ext>
                </a:extLst>
              </a:tr>
              <a:tr h="287623">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No Coverage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Deductible applies</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Deductible applies</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67919392"/>
                  </a:ext>
                </a:extLst>
              </a:tr>
              <a:tr h="146038">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 </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677630"/>
                  </a:ext>
                </a:extLst>
              </a:tr>
              <a:tr h="146038">
                <a:tc rowSpan="2">
                  <a:txBody>
                    <a:bodyPr/>
                    <a:lstStyle/>
                    <a:p>
                      <a:pPr algn="l" rtl="0" fontAlgn="ctr"/>
                      <a:r>
                        <a:rPr lang="en-US" sz="1000" b="0" i="0" u="none" strike="noStrike">
                          <a:solidFill>
                            <a:srgbClr val="000000"/>
                          </a:solidFill>
                          <a:effectLst/>
                          <a:latin typeface="Calibri" panose="020F0502020204030204" pitchFamily="34" charset="0"/>
                        </a:rPr>
                        <a:t>Out-of-Network Chiropractic Services</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000" b="0" i="0" u="none" strike="noStrike">
                          <a:solidFill>
                            <a:srgbClr val="000000"/>
                          </a:solidFill>
                          <a:effectLst/>
                          <a:latin typeface="Calibri" panose="020F0502020204030204" pitchFamily="34" charset="0"/>
                        </a:rPr>
                        <a:t>Coinsurance after Deductible</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000" b="0" i="0" u="none" strike="noStrike">
                          <a:solidFill>
                            <a:srgbClr val="000000"/>
                          </a:solidFill>
                          <a:effectLst/>
                          <a:latin typeface="Calibri" panose="020F0502020204030204" pitchFamily="34" charset="0"/>
                        </a:rPr>
                        <a:t>No Coverage</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9892531"/>
                  </a:ext>
                </a:extLst>
              </a:tr>
              <a:tr h="14603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5932384"/>
                  </a:ext>
                </a:extLst>
              </a:tr>
              <a:tr h="146038">
                <a:tc rowSpan="2">
                  <a:txBody>
                    <a:bodyPr/>
                    <a:lstStyle/>
                    <a:p>
                      <a:pPr algn="l" rtl="0" fontAlgn="ctr"/>
                      <a:r>
                        <a:rPr lang="en-US" sz="1000" b="0" i="0" u="none" strike="noStrike">
                          <a:solidFill>
                            <a:srgbClr val="000000"/>
                          </a:solidFill>
                          <a:effectLst/>
                          <a:latin typeface="Calibri" panose="020F0502020204030204" pitchFamily="34" charset="0"/>
                        </a:rPr>
                        <a:t>Out-of-Network Acupuncture Services</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en-US" sz="1000" b="0" i="0" u="none" strike="noStrike">
                          <a:solidFill>
                            <a:srgbClr val="000000"/>
                          </a:solidFill>
                          <a:effectLst/>
                          <a:latin typeface="Calibri" panose="020F0502020204030204" pitchFamily="34" charset="0"/>
                        </a:rPr>
                        <a:t>Lessor of $60/visit of 75% of In-Network cost/visit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000" b="0" i="0" u="none" strike="noStrike">
                          <a:solidFill>
                            <a:srgbClr val="000000"/>
                          </a:solidFill>
                          <a:effectLst/>
                          <a:latin typeface="Calibri" panose="020F0502020204030204" pitchFamily="34" charset="0"/>
                        </a:rPr>
                        <a:t>Lessor of $60/visit of 75% of In-Network cost/visit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350309"/>
                  </a:ext>
                </a:extLst>
              </a:tr>
              <a:tr h="146038">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53496691"/>
                  </a:ext>
                </a:extLst>
              </a:tr>
              <a:tr h="146038">
                <a:tc rowSpan="2">
                  <a:txBody>
                    <a:bodyPr/>
                    <a:lstStyle/>
                    <a:p>
                      <a:pPr algn="l" rtl="0" fontAlgn="ctr"/>
                      <a:r>
                        <a:rPr lang="en-US" sz="1000" b="0" i="0" u="none" strike="noStrike">
                          <a:solidFill>
                            <a:srgbClr val="000000"/>
                          </a:solidFill>
                          <a:effectLst/>
                          <a:latin typeface="Calibri" panose="020F0502020204030204" pitchFamily="34" charset="0"/>
                        </a:rPr>
                        <a:t>Out-of-Network Physical Therapy Services</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1000" b="0" i="0" u="none" strike="noStrike">
                          <a:solidFill>
                            <a:srgbClr val="000000"/>
                          </a:solidFill>
                          <a:effectLst/>
                          <a:latin typeface="Calibri" panose="020F0502020204030204" pitchFamily="34" charset="0"/>
                        </a:rPr>
                        <a:t>Coinsurance after Deductible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ctr"/>
                      <a:r>
                        <a:rPr lang="en-US" sz="1000" b="0" i="0" u="none" strike="noStrike">
                          <a:solidFill>
                            <a:srgbClr val="000000"/>
                          </a:solidFill>
                          <a:effectLst/>
                          <a:latin typeface="Calibri" panose="020F0502020204030204" pitchFamily="34" charset="0"/>
                        </a:rPr>
                        <a:t>Lessor of $52/visit of 75% of In-Network cost/visit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0" fontAlgn="ctr"/>
                      <a:r>
                        <a:rPr lang="en-US" sz="1000" b="0" i="0" u="none" strike="noStrike" dirty="0">
                          <a:solidFill>
                            <a:srgbClr val="000000"/>
                          </a:solidFill>
                          <a:effectLst/>
                          <a:latin typeface="Calibri" panose="020F0502020204030204" pitchFamily="34" charset="0"/>
                        </a:rPr>
                        <a:t>Lessor of $52/visit of 75% of In-Network cost/visit</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589599"/>
                  </a:ext>
                </a:extLst>
              </a:tr>
              <a:tr h="211308">
                <a:tc vMerge="1">
                  <a:txBody>
                    <a:bodyPr/>
                    <a:lstStyle/>
                    <a:p>
                      <a:endParaRPr lang="en-US"/>
                    </a:p>
                  </a:txBody>
                  <a:tcPr/>
                </a:tc>
                <a:tc>
                  <a:txBody>
                    <a:bodyPr/>
                    <a:lstStyle/>
                    <a:p>
                      <a:pPr algn="ctr" rtl="0" fontAlgn="ctr"/>
                      <a:r>
                        <a:rPr lang="en-US" sz="1000" b="0" i="0" u="none" strike="noStrike">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rtl="0" fontAlgn="ctr"/>
                      <a:r>
                        <a:rPr lang="en-US" sz="1000" b="0" i="0" u="none" strike="noStrike" dirty="0">
                          <a:solidFill>
                            <a:srgbClr val="000000"/>
                          </a:solidFill>
                          <a:effectLst/>
                          <a:latin typeface="Calibri" panose="020F0502020204030204" pitchFamily="34" charset="0"/>
                        </a:rPr>
                        <a:t>(see above)</a:t>
                      </a:r>
                    </a:p>
                  </a:txBody>
                  <a:tcPr marL="4794" marR="4794" marT="479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96403097"/>
                  </a:ext>
                </a:extLst>
              </a:tr>
              <a:tr h="120747">
                <a:tc gridSpan="3">
                  <a:txBody>
                    <a:bodyPr/>
                    <a:lstStyle/>
                    <a:p>
                      <a:pPr algn="l" rtl="0" fontAlgn="ctr"/>
                      <a:r>
                        <a:rPr lang="en-US" sz="500" b="0" i="0" u="none" strike="noStrike">
                          <a:solidFill>
                            <a:srgbClr val="000000"/>
                          </a:solidFill>
                          <a:effectLst/>
                          <a:latin typeface="Arial" panose="020B0604020202020204" pitchFamily="34" charset="0"/>
                        </a:rPr>
                        <a:t> </a:t>
                      </a:r>
                    </a:p>
                  </a:txBody>
                  <a:tcPr marL="4794" marR="4794" marT="4794"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ctr" rtl="0" fontAlgn="ctr"/>
                      <a:r>
                        <a:rPr lang="en-US" sz="500" b="0" i="0" u="none" strike="noStrike">
                          <a:solidFill>
                            <a:srgbClr val="000000"/>
                          </a:solidFill>
                          <a:effectLst/>
                          <a:latin typeface="Arial" panose="020B0604020202020204" pitchFamily="34" charset="0"/>
                        </a:rPr>
                        <a:t> </a:t>
                      </a:r>
                    </a:p>
                  </a:txBody>
                  <a:tcPr marL="4794" marR="4794" marT="4794"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en-US" sz="500" b="0" i="0" u="none" strike="noStrike">
                          <a:solidFill>
                            <a:srgbClr val="000000"/>
                          </a:solidFill>
                          <a:effectLst/>
                          <a:latin typeface="Arial" panose="020B0604020202020204" pitchFamily="34" charset="0"/>
                        </a:rPr>
                        <a:t> </a:t>
                      </a:r>
                    </a:p>
                  </a:txBody>
                  <a:tcPr marL="4794" marR="4794" marT="4794"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44585135"/>
                  </a:ext>
                </a:extLst>
              </a:tr>
              <a:tr h="191183">
                <a:tc gridSpan="3">
                  <a:txBody>
                    <a:bodyPr/>
                    <a:lstStyle/>
                    <a:p>
                      <a:pPr algn="l" rtl="0" fontAlgn="ctr"/>
                      <a:r>
                        <a:rPr lang="en-US" sz="900" b="0" i="0" u="none" strike="noStrike" dirty="0">
                          <a:solidFill>
                            <a:srgbClr val="000000"/>
                          </a:solidFill>
                          <a:effectLst/>
                          <a:latin typeface="Calibri" panose="020F0502020204030204" pitchFamily="34" charset="0"/>
                        </a:rPr>
                        <a:t>1 On Select Services</a:t>
                      </a:r>
                    </a:p>
                  </a:txBody>
                  <a:tcPr marL="4794" marR="4794" marT="479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4794" marR="4794" marT="4794" marB="0" anchor="ctr">
                    <a:lnL>
                      <a:noFill/>
                    </a:lnL>
                    <a:lnR>
                      <a:noFill/>
                    </a:lnR>
                    <a:lnT>
                      <a:noFill/>
                    </a:lnT>
                    <a:lnB>
                      <a:noFill/>
                    </a:lnB>
                  </a:tcPr>
                </a:tc>
                <a:tc>
                  <a:txBody>
                    <a:bodyPr/>
                    <a:lstStyle/>
                    <a:p>
                      <a:pPr algn="ctr" fontAlgn="ctr"/>
                      <a:endParaRPr lang="en-US" sz="1100" b="0" i="0" u="none" strike="noStrike">
                        <a:solidFill>
                          <a:srgbClr val="000000"/>
                        </a:solidFill>
                        <a:effectLst/>
                        <a:latin typeface="Arial" panose="020B0604020202020204" pitchFamily="34" charset="0"/>
                      </a:endParaRPr>
                    </a:p>
                  </a:txBody>
                  <a:tcPr marL="4794" marR="4794" marT="4794" marB="0" anchor="ctr">
                    <a:lnL>
                      <a:noFill/>
                    </a:lnL>
                    <a:lnR>
                      <a:noFill/>
                    </a:lnR>
                    <a:lnT>
                      <a:noFill/>
                    </a:lnT>
                    <a:lnB>
                      <a:noFill/>
                    </a:lnB>
                  </a:tcPr>
                </a:tc>
                <a:extLst>
                  <a:ext uri="{0D108BD9-81ED-4DB2-BD59-A6C34878D82A}">
                    <a16:rowId xmlns:a16="http://schemas.microsoft.com/office/drawing/2014/main" val="2182258376"/>
                  </a:ext>
                </a:extLst>
              </a:tr>
              <a:tr h="191183">
                <a:tc gridSpan="3">
                  <a:txBody>
                    <a:bodyPr/>
                    <a:lstStyle/>
                    <a:p>
                      <a:pPr algn="l" rtl="0" fontAlgn="ctr"/>
                      <a:r>
                        <a:rPr lang="en-US" sz="900" b="0" i="0" u="none" strike="noStrike" dirty="0">
                          <a:solidFill>
                            <a:srgbClr val="000000"/>
                          </a:solidFill>
                          <a:effectLst/>
                          <a:latin typeface="Calibri" panose="020F0502020204030204" pitchFamily="34" charset="0"/>
                        </a:rPr>
                        <a:t>2 After Deductible</a:t>
                      </a:r>
                    </a:p>
                  </a:txBody>
                  <a:tcPr marL="4794" marR="4794" marT="479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panose="020B0604020202020204" pitchFamily="34" charset="0"/>
                      </a:endParaRPr>
                    </a:p>
                  </a:txBody>
                  <a:tcPr marL="4794" marR="4794" marT="4794" marB="0" anchor="b">
                    <a:lnL>
                      <a:noFill/>
                    </a:lnL>
                    <a:lnR>
                      <a:noFill/>
                    </a:lnR>
                    <a:lnT>
                      <a:noFill/>
                    </a:lnT>
                    <a:lnB>
                      <a:noFill/>
                    </a:lnB>
                  </a:tcPr>
                </a:tc>
                <a:tc>
                  <a:txBody>
                    <a:bodyPr/>
                    <a:lstStyle/>
                    <a:p>
                      <a:pPr algn="l" fontAlgn="b"/>
                      <a:endParaRPr lang="en-US" sz="1100" b="0" i="0" u="none" strike="noStrike">
                        <a:solidFill>
                          <a:srgbClr val="000000"/>
                        </a:solidFill>
                        <a:effectLst/>
                        <a:latin typeface="Arial" panose="020B0604020202020204" pitchFamily="34" charset="0"/>
                      </a:endParaRPr>
                    </a:p>
                  </a:txBody>
                  <a:tcPr marL="4794" marR="4794" marT="4794" marB="0" anchor="b">
                    <a:lnL>
                      <a:noFill/>
                    </a:lnL>
                    <a:lnR>
                      <a:noFill/>
                    </a:lnR>
                    <a:lnT>
                      <a:noFill/>
                    </a:lnT>
                    <a:lnB>
                      <a:noFill/>
                    </a:lnB>
                  </a:tcPr>
                </a:tc>
                <a:extLst>
                  <a:ext uri="{0D108BD9-81ED-4DB2-BD59-A6C34878D82A}">
                    <a16:rowId xmlns:a16="http://schemas.microsoft.com/office/drawing/2014/main" val="2980368626"/>
                  </a:ext>
                </a:extLst>
              </a:tr>
              <a:tr h="191183">
                <a:tc gridSpan="3">
                  <a:txBody>
                    <a:bodyPr/>
                    <a:lstStyle/>
                    <a:p>
                      <a:pPr algn="l" rtl="0" fontAlgn="ctr"/>
                      <a:r>
                        <a:rPr lang="en-US" sz="900" b="0" i="0" u="none" strike="noStrike" dirty="0">
                          <a:solidFill>
                            <a:srgbClr val="000000"/>
                          </a:solidFill>
                          <a:effectLst/>
                          <a:latin typeface="Calibri" panose="020F0502020204030204" pitchFamily="34" charset="0"/>
                        </a:rPr>
                        <a:t>3 Out of network Allowance is 200% of CMS Fee Schedule</a:t>
                      </a:r>
                    </a:p>
                  </a:txBody>
                  <a:tcPr marL="4794" marR="4794" marT="4794" marB="0" anchor="ctr">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Arial" panose="020B0604020202020204" pitchFamily="34" charset="0"/>
                      </a:endParaRPr>
                    </a:p>
                  </a:txBody>
                  <a:tcPr marL="4794" marR="4794" marT="4794"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Arial" panose="020B0604020202020204" pitchFamily="34" charset="0"/>
                      </a:endParaRPr>
                    </a:p>
                  </a:txBody>
                  <a:tcPr marL="4794" marR="4794" marT="4794" marB="0" anchor="b">
                    <a:lnL>
                      <a:noFill/>
                    </a:lnL>
                    <a:lnR>
                      <a:noFill/>
                    </a:lnR>
                    <a:lnT>
                      <a:noFill/>
                    </a:lnT>
                    <a:lnB>
                      <a:noFill/>
                    </a:lnB>
                  </a:tcPr>
                </a:tc>
                <a:extLst>
                  <a:ext uri="{0D108BD9-81ED-4DB2-BD59-A6C34878D82A}">
                    <a16:rowId xmlns:a16="http://schemas.microsoft.com/office/drawing/2014/main" val="3053591740"/>
                  </a:ext>
                </a:extLst>
              </a:tr>
            </a:tbl>
          </a:graphicData>
        </a:graphic>
      </p:graphicFrame>
    </p:spTree>
    <p:extLst>
      <p:ext uri="{BB962C8B-B14F-4D97-AF65-F5344CB8AC3E}">
        <p14:creationId xmlns:p14="http://schemas.microsoft.com/office/powerpoint/2010/main" val="1589702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5"/>
          <p:cNvSpPr txBox="1">
            <a:spLocks/>
          </p:cNvSpPr>
          <p:nvPr/>
        </p:nvSpPr>
        <p:spPr>
          <a:xfrm>
            <a:off x="343775" y="236278"/>
            <a:ext cx="8551042" cy="589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3600" spc="-150" dirty="0">
                <a:solidFill>
                  <a:srgbClr val="102642"/>
                </a:solidFill>
                <a:latin typeface="Helvetica LT Std Cond"/>
                <a:cs typeface="Helvetica LT Std Cond"/>
              </a:rPr>
              <a:t>Out of Network Benefits with Dollar Limits</a:t>
            </a:r>
          </a:p>
        </p:txBody>
      </p:sp>
      <p:sp>
        <p:nvSpPr>
          <p:cNvPr id="25" name="Rectangle 24"/>
          <p:cNvSpPr/>
          <p:nvPr/>
        </p:nvSpPr>
        <p:spPr>
          <a:xfrm>
            <a:off x="1" y="6665439"/>
            <a:ext cx="9143999" cy="192560"/>
          </a:xfrm>
          <a:prstGeom prst="rect">
            <a:avLst/>
          </a:prstGeom>
          <a:solidFill>
            <a:srgbClr val="0028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Rectangle 1"/>
          <p:cNvSpPr/>
          <p:nvPr/>
        </p:nvSpPr>
        <p:spPr>
          <a:xfrm flipV="1">
            <a:off x="1" y="832807"/>
            <a:ext cx="9143999"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E2D6B5"/>
              </a:solidFill>
            </a:endParaRPr>
          </a:p>
        </p:txBody>
      </p:sp>
      <p:sp>
        <p:nvSpPr>
          <p:cNvPr id="3" name="Rectangle 2"/>
          <p:cNvSpPr/>
          <p:nvPr/>
        </p:nvSpPr>
        <p:spPr>
          <a:xfrm>
            <a:off x="0" y="6148873"/>
            <a:ext cx="9144000" cy="45719"/>
          </a:xfrm>
          <a:prstGeom prst="rect">
            <a:avLst/>
          </a:prstGeom>
          <a:solidFill>
            <a:srgbClr val="BA20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2FD442D7-1F0D-4659-9328-EBC22D4B85AD}"/>
              </a:ext>
            </a:extLst>
          </p:cNvPr>
          <p:cNvSpPr>
            <a:spLocks noGrp="1"/>
          </p:cNvSpPr>
          <p:nvPr>
            <p:ph type="sldNum" sz="quarter" idx="12"/>
          </p:nvPr>
        </p:nvSpPr>
        <p:spPr/>
        <p:txBody>
          <a:bodyPr/>
          <a:lstStyle/>
          <a:p>
            <a:fld id="{8AC66801-D8C3-D34B-9DCD-F7E9EF1A344D}" type="slidenum">
              <a:rPr lang="en-US" smtClean="0"/>
              <a:t>9</a:t>
            </a:fld>
            <a:endParaRPr lang="en-US"/>
          </a:p>
        </p:txBody>
      </p:sp>
      <p:pic>
        <p:nvPicPr>
          <p:cNvPr id="4" name="Picture 3">
            <a:extLst>
              <a:ext uri="{FF2B5EF4-FFF2-40B4-BE49-F238E27FC236}">
                <a16:creationId xmlns:a16="http://schemas.microsoft.com/office/drawing/2014/main" id="{B509B99A-2E8D-4FEA-AD99-B2527AEA9F16}"/>
              </a:ext>
            </a:extLst>
          </p:cNvPr>
          <p:cNvPicPr>
            <a:picLocks noChangeAspect="1"/>
          </p:cNvPicPr>
          <p:nvPr/>
        </p:nvPicPr>
        <p:blipFill>
          <a:blip r:embed="rId3"/>
          <a:srcRect/>
          <a:stretch/>
        </p:blipFill>
        <p:spPr>
          <a:xfrm>
            <a:off x="7399855" y="5608213"/>
            <a:ext cx="871118" cy="748137"/>
          </a:xfrm>
          <a:prstGeom prst="rect">
            <a:avLst/>
          </a:prstGeom>
        </p:spPr>
      </p:pic>
      <p:sp>
        <p:nvSpPr>
          <p:cNvPr id="7" name="Subtitle 2">
            <a:extLst>
              <a:ext uri="{FF2B5EF4-FFF2-40B4-BE49-F238E27FC236}">
                <a16:creationId xmlns:a16="http://schemas.microsoft.com/office/drawing/2014/main" id="{16BC4BCF-E56F-48FA-B998-41D1DD8BB72F}"/>
              </a:ext>
            </a:extLst>
          </p:cNvPr>
          <p:cNvSpPr txBox="1">
            <a:spLocks/>
          </p:cNvSpPr>
          <p:nvPr/>
        </p:nvSpPr>
        <p:spPr>
          <a:xfrm>
            <a:off x="6344805" y="6343057"/>
            <a:ext cx="1926168" cy="18585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200" i="1" dirty="0">
                <a:solidFill>
                  <a:srgbClr val="000000"/>
                </a:solidFill>
                <a:latin typeface="Calibri"/>
                <a:cs typeface="Calibri"/>
              </a:rPr>
              <a:t>Knowledge You Can Trust ™ </a:t>
            </a:r>
          </a:p>
        </p:txBody>
      </p:sp>
      <p:sp>
        <p:nvSpPr>
          <p:cNvPr id="11" name="TextBox 10">
            <a:extLst>
              <a:ext uri="{FF2B5EF4-FFF2-40B4-BE49-F238E27FC236}">
                <a16:creationId xmlns:a16="http://schemas.microsoft.com/office/drawing/2014/main" id="{BF51F40A-525E-4275-814D-499E872F4AE9}"/>
              </a:ext>
            </a:extLst>
          </p:cNvPr>
          <p:cNvSpPr txBox="1"/>
          <p:nvPr/>
        </p:nvSpPr>
        <p:spPr>
          <a:xfrm>
            <a:off x="343775" y="1136064"/>
            <a:ext cx="8645634" cy="4985980"/>
          </a:xfrm>
          <a:prstGeom prst="rect">
            <a:avLst/>
          </a:prstGeom>
          <a:noFill/>
        </p:spPr>
        <p:txBody>
          <a:bodyPr wrap="square">
            <a:spAutoFit/>
          </a:bodyPr>
          <a:lstStyle/>
          <a:p>
            <a:pPr marL="457200" indent="-457200">
              <a:buFont typeface="Wingdings" panose="05000000000000000000" pitchFamily="2" charset="2"/>
              <a:buChar char="Ø"/>
            </a:pPr>
            <a:r>
              <a:rPr lang="en-US" sz="2600" b="1" dirty="0"/>
              <a:t>The Educators Health Plan and Garden State Health Plan have restrictions on certain benefits:</a:t>
            </a:r>
          </a:p>
          <a:p>
            <a:pPr marL="457200" indent="-457200">
              <a:buFont typeface="Wingdings" panose="05000000000000000000" pitchFamily="2" charset="2"/>
              <a:buChar char="Ø"/>
            </a:pPr>
            <a:endParaRPr lang="en-US" sz="2600" b="1" dirty="0"/>
          </a:p>
          <a:p>
            <a:pPr marL="914400" lvl="1" indent="-457200">
              <a:buFont typeface="Wingdings" panose="05000000000000000000" pitchFamily="2" charset="2"/>
              <a:buChar char="v"/>
            </a:pPr>
            <a:r>
              <a:rPr lang="en-US" sz="2600" b="1" dirty="0"/>
              <a:t>Acupuncture Therapies </a:t>
            </a:r>
          </a:p>
          <a:p>
            <a:pPr lvl="3"/>
            <a:r>
              <a:rPr lang="en-US" sz="2600" dirty="0"/>
              <a:t>Limited to the lesser of $60 per visit or </a:t>
            </a:r>
          </a:p>
          <a:p>
            <a:pPr lvl="3"/>
            <a:r>
              <a:rPr lang="en-US" sz="2600" dirty="0"/>
              <a:t>75% of the in-network cost per visit</a:t>
            </a:r>
          </a:p>
          <a:p>
            <a:pPr marL="914400" lvl="1" indent="-457200">
              <a:buFont typeface="Wingdings" panose="05000000000000000000" pitchFamily="2" charset="2"/>
              <a:buChar char="v"/>
            </a:pPr>
            <a:r>
              <a:rPr lang="en-US" sz="2600" b="1" dirty="0"/>
              <a:t>Chiropractic Care</a:t>
            </a:r>
          </a:p>
          <a:p>
            <a:pPr lvl="2"/>
            <a:r>
              <a:rPr lang="en-US" sz="2600" b="1" dirty="0"/>
              <a:t>	</a:t>
            </a:r>
            <a:r>
              <a:rPr lang="en-US" sz="2600" dirty="0"/>
              <a:t>Limited to the lesser of $35 per visit or </a:t>
            </a:r>
          </a:p>
          <a:p>
            <a:pPr lvl="3"/>
            <a:r>
              <a:rPr lang="en-US" sz="2600" dirty="0"/>
              <a:t>75% of the in-network cost per visit</a:t>
            </a:r>
          </a:p>
          <a:p>
            <a:pPr marL="914400" lvl="1" indent="-457200">
              <a:buFont typeface="Wingdings" panose="05000000000000000000" pitchFamily="2" charset="2"/>
              <a:buChar char="v"/>
            </a:pPr>
            <a:r>
              <a:rPr lang="en-US" sz="2600" b="1" dirty="0"/>
              <a:t>Physical Therapy Coverage </a:t>
            </a:r>
          </a:p>
          <a:p>
            <a:pPr lvl="3"/>
            <a:r>
              <a:rPr lang="en-US" sz="2600" dirty="0"/>
              <a:t>Limited to the average of in-network cost per visit. Currently $52.</a:t>
            </a:r>
            <a:endParaRPr lang="en-US" sz="2400" dirty="0"/>
          </a:p>
          <a:p>
            <a:endParaRPr lang="en-US" sz="600" b="1" dirty="0"/>
          </a:p>
        </p:txBody>
      </p:sp>
    </p:spTree>
    <p:extLst>
      <p:ext uri="{BB962C8B-B14F-4D97-AF65-F5344CB8AC3E}">
        <p14:creationId xmlns:p14="http://schemas.microsoft.com/office/powerpoint/2010/main" val="14416546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17156</TotalTime>
  <Words>1333</Words>
  <Application>Microsoft Office PowerPoint</Application>
  <PresentationFormat>On-screen Show (4:3)</PresentationFormat>
  <Paragraphs>356</Paragraphs>
  <Slides>21</Slides>
  <Notes>21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Garamond</vt:lpstr>
      <vt:lpstr>Helvetica LT Std Cond</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StimulusBrand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McManimon</dc:creator>
  <cp:lastModifiedBy>Jody McQuaid</cp:lastModifiedBy>
  <cp:revision>348</cp:revision>
  <cp:lastPrinted>2019-08-27T18:38:28Z</cp:lastPrinted>
  <dcterms:created xsi:type="dcterms:W3CDTF">2014-05-01T21:02:53Z</dcterms:created>
  <dcterms:modified xsi:type="dcterms:W3CDTF">2021-11-29T18:00:42Z</dcterms:modified>
</cp:coreProperties>
</file>